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4" r:id="rId2"/>
  </p:sldMasterIdLst>
  <p:notesMasterIdLst>
    <p:notesMasterId r:id="rId22"/>
  </p:notesMasterIdLst>
  <p:sldIdLst>
    <p:sldId id="263" r:id="rId3"/>
    <p:sldId id="282" r:id="rId4"/>
    <p:sldId id="264" r:id="rId5"/>
    <p:sldId id="268" r:id="rId6"/>
    <p:sldId id="266" r:id="rId7"/>
    <p:sldId id="279" r:id="rId8"/>
    <p:sldId id="267" r:id="rId9"/>
    <p:sldId id="270" r:id="rId10"/>
    <p:sldId id="274" r:id="rId11"/>
    <p:sldId id="272" r:id="rId12"/>
    <p:sldId id="273" r:id="rId13"/>
    <p:sldId id="271" r:id="rId14"/>
    <p:sldId id="275" r:id="rId15"/>
    <p:sldId id="276" r:id="rId16"/>
    <p:sldId id="277" r:id="rId17"/>
    <p:sldId id="278" r:id="rId18"/>
    <p:sldId id="280" r:id="rId19"/>
    <p:sldId id="283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E505-4267-4CDF-9582-1497C5A3DC0A}" type="datetimeFigureOut">
              <a:rPr lang="en-US" smtClean="0"/>
              <a:pPr/>
              <a:t>11/24/2010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A96FB-E2E8-4CF5-B19A-F5CA3107298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o-RO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A96FB-E2E8-4CF5-B19A-F5CA3107298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 BEREC 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5900"/>
            <a:ext cx="914400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37564" y="2142311"/>
            <a:ext cx="6749236" cy="2320925"/>
          </a:xfrm>
        </p:spPr>
        <p:txBody>
          <a:bodyPr>
            <a:noAutofit/>
          </a:bodyPr>
          <a:lstStyle>
            <a:lvl1pPr marL="0" indent="0">
              <a:lnSpc>
                <a:spcPts val="3700"/>
              </a:lnSpc>
              <a:buNone/>
              <a:defRPr sz="4000" b="1" spc="100" baseline="0">
                <a:solidFill>
                  <a:srgbClr val="18276E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16071" y="5509840"/>
            <a:ext cx="6770729" cy="487362"/>
          </a:xfrm>
        </p:spPr>
        <p:txBody>
          <a:bodyPr>
            <a:normAutofit/>
          </a:bodyPr>
          <a:lstStyle>
            <a:lvl1pPr>
              <a:buNone/>
              <a:defRPr sz="2000" spc="-100" baseline="0">
                <a:solidFill>
                  <a:srgbClr val="18276E"/>
                </a:solidFill>
                <a:latin typeface="Arial"/>
                <a:cs typeface="Arial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937564" y="3355731"/>
            <a:ext cx="6749236" cy="639762"/>
          </a:xfrm>
        </p:spPr>
        <p:txBody>
          <a:bodyPr anchor="b">
            <a:noAutofit/>
          </a:bodyPr>
          <a:lstStyle>
            <a:lvl1pPr marL="0" indent="0">
              <a:buNone/>
              <a:defRPr sz="4000" b="1" spc="90" baseline="0">
                <a:solidFill>
                  <a:srgbClr val="752B4B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916072" y="5817354"/>
            <a:ext cx="6770729" cy="487362"/>
          </a:xfrm>
        </p:spPr>
        <p:txBody>
          <a:bodyPr>
            <a:normAutofit/>
          </a:bodyPr>
          <a:lstStyle>
            <a:lvl1pPr>
              <a:buNone/>
              <a:defRPr sz="2000" b="0" i="1" spc="-90" baseline="0">
                <a:solidFill>
                  <a:srgbClr val="18276E"/>
                </a:solidFill>
                <a:latin typeface="Arial"/>
                <a:cs typeface="Arial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PPT BEREC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5193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0495" y="1489435"/>
            <a:ext cx="5791200" cy="762000"/>
          </a:xfrm>
        </p:spPr>
        <p:txBody>
          <a:bodyPr anchor="t">
            <a:normAutofit/>
          </a:bodyPr>
          <a:lstStyle>
            <a:lvl1pPr algn="l">
              <a:defRPr sz="3000" b="1" baseline="0">
                <a:solidFill>
                  <a:srgbClr val="1827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0493" y="2193518"/>
            <a:ext cx="6806307" cy="3879173"/>
          </a:xfrm>
        </p:spPr>
        <p:txBody>
          <a:bodyPr lIns="108000" tIns="172800" rIns="0" bIns="0">
            <a:noAutofit/>
          </a:bodyPr>
          <a:lstStyle>
            <a:lvl1pPr marL="0" indent="342000" algn="l">
              <a:lnSpc>
                <a:spcPts val="1900"/>
              </a:lnSpc>
              <a:spcBef>
                <a:spcPts val="690"/>
              </a:spcBef>
              <a:spcAft>
                <a:spcPts val="0"/>
              </a:spcAft>
              <a:buClr>
                <a:srgbClr val="752B4B"/>
              </a:buClr>
              <a:buSzPct val="125000"/>
              <a:buFont typeface="Wingdings" charset="2"/>
              <a:buChar char="§"/>
              <a:defRPr sz="2700" b="0" i="0" cap="none" spc="80" baseline="30000">
                <a:solidFill>
                  <a:srgbClr val="18276E"/>
                </a:solidFill>
                <a:latin typeface="Arial Narrow"/>
                <a:cs typeface="Arial"/>
              </a:defRPr>
            </a:lvl1pPr>
            <a:lvl2pPr marL="637200" algn="l">
              <a:lnSpc>
                <a:spcPts val="1900"/>
              </a:lnSpc>
              <a:spcBef>
                <a:spcPts val="550"/>
              </a:spcBef>
              <a:buClr>
                <a:srgbClr val="752B4B"/>
              </a:buClr>
              <a:buSzPct val="130000"/>
              <a:buFont typeface="Arial"/>
              <a:buNone/>
              <a:tabLst>
                <a:tab pos="342900" algn="l"/>
              </a:tabLst>
              <a:defRPr sz="2700" spc="80" baseline="26000">
                <a:solidFill>
                  <a:srgbClr val="18276E"/>
                </a:solidFill>
                <a:latin typeface="Arial Narrow"/>
                <a:cs typeface="Arial Narrow"/>
              </a:defRPr>
            </a:lvl2pPr>
            <a:lvl3pPr>
              <a:buClr>
                <a:srgbClr val="752B4B"/>
              </a:buClr>
              <a:buSzPct val="130000"/>
              <a:buFont typeface="Wingdings" charset="2"/>
              <a:buChar char="§"/>
              <a:defRPr/>
            </a:lvl3pPr>
            <a:lvl4pPr>
              <a:buClr>
                <a:srgbClr val="752B4B"/>
              </a:buClr>
              <a:buSzPct val="130000"/>
              <a:buFont typeface="Wingdings" charset="2"/>
              <a:buChar char="§"/>
              <a:defRPr/>
            </a:lvl4pPr>
            <a:lvl5pPr>
              <a:buClr>
                <a:srgbClr val="752B4B"/>
              </a:buClr>
              <a:buSzPct val="130000"/>
              <a:buFont typeface="Wingdings" charset="2"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PPT BEREC 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5900"/>
            <a:ext cx="9144000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37564" y="2142311"/>
            <a:ext cx="6749236" cy="2320925"/>
          </a:xfrm>
        </p:spPr>
        <p:txBody>
          <a:bodyPr>
            <a:noAutofit/>
          </a:bodyPr>
          <a:lstStyle>
            <a:lvl1pPr marL="0" indent="0">
              <a:lnSpc>
                <a:spcPts val="3700"/>
              </a:lnSpc>
              <a:buNone/>
              <a:defRPr sz="4000" b="1" spc="100" baseline="0">
                <a:solidFill>
                  <a:srgbClr val="18276E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16071" y="5509840"/>
            <a:ext cx="6770729" cy="487362"/>
          </a:xfrm>
        </p:spPr>
        <p:txBody>
          <a:bodyPr>
            <a:normAutofit/>
          </a:bodyPr>
          <a:lstStyle>
            <a:lvl1pPr>
              <a:buNone/>
              <a:defRPr sz="2000" spc="-100" baseline="0">
                <a:solidFill>
                  <a:srgbClr val="18276E"/>
                </a:solidFill>
                <a:latin typeface="Arial"/>
                <a:cs typeface="Arial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937564" y="3355731"/>
            <a:ext cx="6749236" cy="639762"/>
          </a:xfrm>
        </p:spPr>
        <p:txBody>
          <a:bodyPr anchor="b">
            <a:noAutofit/>
          </a:bodyPr>
          <a:lstStyle>
            <a:lvl1pPr marL="0" indent="0">
              <a:buNone/>
              <a:defRPr sz="4000" b="1" spc="90" baseline="0">
                <a:solidFill>
                  <a:srgbClr val="752B4B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916072" y="5817354"/>
            <a:ext cx="6770729" cy="487362"/>
          </a:xfrm>
        </p:spPr>
        <p:txBody>
          <a:bodyPr>
            <a:normAutofit/>
          </a:bodyPr>
          <a:lstStyle>
            <a:lvl1pPr>
              <a:buNone/>
              <a:defRPr sz="2000" b="0" i="1" spc="-90" baseline="0">
                <a:solidFill>
                  <a:srgbClr val="18276E"/>
                </a:solidFill>
                <a:latin typeface="Arial"/>
                <a:cs typeface="Arial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PPT BEREC 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51938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0495" y="1489435"/>
            <a:ext cx="5791200" cy="762000"/>
          </a:xfrm>
        </p:spPr>
        <p:txBody>
          <a:bodyPr anchor="t">
            <a:normAutofit/>
          </a:bodyPr>
          <a:lstStyle>
            <a:lvl1pPr algn="l">
              <a:defRPr sz="3000" b="1" baseline="0">
                <a:solidFill>
                  <a:srgbClr val="18276E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80493" y="2193518"/>
            <a:ext cx="6806307" cy="3879173"/>
          </a:xfrm>
        </p:spPr>
        <p:txBody>
          <a:bodyPr lIns="108000" tIns="172800" rIns="0" bIns="0">
            <a:noAutofit/>
          </a:bodyPr>
          <a:lstStyle>
            <a:lvl1pPr marL="0" indent="342000" algn="l">
              <a:lnSpc>
                <a:spcPts val="1900"/>
              </a:lnSpc>
              <a:spcBef>
                <a:spcPts val="690"/>
              </a:spcBef>
              <a:spcAft>
                <a:spcPts val="0"/>
              </a:spcAft>
              <a:buClr>
                <a:srgbClr val="752B4B"/>
              </a:buClr>
              <a:buSzPct val="125000"/>
              <a:buFont typeface="Wingdings" charset="2"/>
              <a:buChar char="§"/>
              <a:defRPr sz="2700" b="0" i="0" cap="none" spc="80" baseline="30000">
                <a:solidFill>
                  <a:srgbClr val="18276E"/>
                </a:solidFill>
                <a:latin typeface="Arial Narrow"/>
                <a:cs typeface="Arial"/>
              </a:defRPr>
            </a:lvl1pPr>
            <a:lvl2pPr marL="637200" algn="l">
              <a:lnSpc>
                <a:spcPts val="1900"/>
              </a:lnSpc>
              <a:spcBef>
                <a:spcPts val="550"/>
              </a:spcBef>
              <a:buClr>
                <a:srgbClr val="752B4B"/>
              </a:buClr>
              <a:buSzPct val="130000"/>
              <a:buFont typeface="Arial"/>
              <a:buNone/>
              <a:tabLst>
                <a:tab pos="342900" algn="l"/>
              </a:tabLst>
              <a:defRPr sz="2700" spc="80" baseline="26000">
                <a:solidFill>
                  <a:srgbClr val="18276E"/>
                </a:solidFill>
                <a:latin typeface="Arial Narrow"/>
                <a:cs typeface="Arial Narrow"/>
              </a:defRPr>
            </a:lvl2pPr>
            <a:lvl3pPr>
              <a:buClr>
                <a:srgbClr val="752B4B"/>
              </a:buClr>
              <a:buSzPct val="130000"/>
              <a:buFont typeface="Wingdings" charset="2"/>
              <a:buChar char="§"/>
              <a:defRPr/>
            </a:lvl3pPr>
            <a:lvl4pPr>
              <a:buClr>
                <a:srgbClr val="752B4B"/>
              </a:buClr>
              <a:buSzPct val="130000"/>
              <a:buFont typeface="Wingdings" charset="2"/>
              <a:buChar char="§"/>
              <a:defRPr/>
            </a:lvl4pPr>
            <a:lvl5pPr>
              <a:buClr>
                <a:srgbClr val="752B4B"/>
              </a:buClr>
              <a:buSzPct val="130000"/>
              <a:buFont typeface="Wingdings" charset="2"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Cliquez et modifiez le titre</a:t>
            </a:r>
            <a:endParaRPr lang="fr-FR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AACF0958-6E27-495A-BD39-33753BE8732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24/11/2010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645EE02E-FBB0-46B7-97B5-59E7D3399E04}" type="slidenum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457200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Cliquez et modifiez le titre</a:t>
            </a:r>
            <a:endParaRPr lang="fr-FR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AACF0958-6E27-495A-BD39-33753BE8732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24/11/2010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457200">
              <a:defRPr/>
            </a:pPr>
            <a:fld id="{645EE02E-FBB0-46B7-97B5-59E7D3399E04}" type="slidenum">
              <a:rPr lang="fr-FR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‹#›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457200" rtl="0" fontAlgn="base">
        <a:spcBef>
          <a:spcPct val="20000"/>
        </a:spcBef>
        <a:spcAft>
          <a:spcPct val="0"/>
        </a:spcAft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251520" y="2132856"/>
            <a:ext cx="8392417" cy="1214437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sz="3600" dirty="0" smtClean="0"/>
              <a:t>Electronic communications services: </a:t>
            </a:r>
            <a:br>
              <a:rPr lang="en-GB" sz="3600" dirty="0" smtClean="0"/>
            </a:br>
            <a:r>
              <a:rPr lang="en-GB" sz="3600" dirty="0" smtClean="0"/>
              <a:t>Ensuring equivalence in access and choice for disabled end-users  - Article 23a</a:t>
            </a:r>
            <a:endParaRPr lang="en-US" sz="3600" dirty="0" smtClean="0"/>
          </a:p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>
          <a:xfrm>
            <a:off x="500063" y="5510213"/>
            <a:ext cx="8186737" cy="487362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Public Hearing, Brussels 19 November, 2010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3"/>
          </p:nvPr>
        </p:nvSpPr>
        <p:spPr>
          <a:xfrm>
            <a:off x="500063" y="4041775"/>
            <a:ext cx="8186737" cy="530225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dirty="0" smtClean="0"/>
              <a:t>ERG/BEREC Project</a:t>
            </a:r>
            <a:endParaRPr lang="fr-F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501008"/>
            <a:ext cx="7772400" cy="14700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488832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Access - </a:t>
            </a:r>
            <a:r>
              <a:rPr lang="en-GB" b="0" dirty="0" smtClean="0"/>
              <a:t>User’s capacity to access and use the service in an equivalent way </a:t>
            </a:r>
            <a:endParaRPr lang="en-US" b="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049" name="Object 1"/>
          <p:cNvGraphicFramePr>
            <a:graphicFrameLocks/>
          </p:cNvGraphicFramePr>
          <p:nvPr/>
        </p:nvGraphicFramePr>
        <p:xfrm>
          <a:off x="2123728" y="2564904"/>
          <a:ext cx="5734050" cy="3219450"/>
        </p:xfrm>
        <a:graphic>
          <a:graphicData uri="http://schemas.openxmlformats.org/presentationml/2006/ole">
            <p:oleObj spid="_x0000_s2049" name="Chart" r:id="rId4" imgW="5724560" imgH="3209861" progId="Excel.Sheet.8">
              <p:embed/>
            </p:oleObj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7632848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Access - </a:t>
            </a:r>
            <a:r>
              <a:rPr lang="en-GB" b="0" dirty="0" smtClean="0"/>
              <a:t>User’s capacity to access and use associated services in an equivalent way </a:t>
            </a:r>
            <a:endParaRPr lang="en-US" b="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4579" name="Chart 1"/>
          <p:cNvGraphicFramePr>
            <a:graphicFrameLocks/>
          </p:cNvGraphicFramePr>
          <p:nvPr/>
        </p:nvGraphicFramePr>
        <p:xfrm>
          <a:off x="1547664" y="3140968"/>
          <a:ext cx="5505450" cy="3209925"/>
        </p:xfrm>
        <a:graphic>
          <a:graphicData uri="http://schemas.openxmlformats.org/presentationml/2006/ole">
            <p:oleObj spid="_x0000_s24579" name="Chart" r:id="rId4" imgW="5505165" imgH="3206774" progId="Excel.Sheet.8">
              <p:embed/>
            </p:oleObj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6951985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choice 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="1" baseline="0" dirty="0" smtClean="0">
                <a:latin typeface="Tahoma" pitchFamily="34" charset="0"/>
                <a:cs typeface="Tahoma" pitchFamily="34" charset="0"/>
              </a:rPr>
              <a:t>Important considerations</a:t>
            </a:r>
            <a:br>
              <a:rPr lang="en-GB" sz="1800" b="1" baseline="0" dirty="0" smtClean="0">
                <a:latin typeface="Tahoma" pitchFamily="34" charset="0"/>
                <a:cs typeface="Tahoma" pitchFamily="34" charset="0"/>
              </a:rPr>
            </a:br>
            <a:endParaRPr lang="en-GB" sz="1800" b="1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having a range of service providers that provide accessible services to choose from; 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being able to exercise their choice.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	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7956376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Choice - </a:t>
            </a:r>
            <a:r>
              <a:rPr lang="en-GB" sz="3200" b="0" dirty="0" smtClean="0"/>
              <a:t>range of service providers that provide accessible services</a:t>
            </a:r>
            <a:endParaRPr lang="en-US" b="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6627" name="Chart 1"/>
          <p:cNvGraphicFramePr>
            <a:graphicFrameLocks/>
          </p:cNvGraphicFramePr>
          <p:nvPr/>
        </p:nvGraphicFramePr>
        <p:xfrm>
          <a:off x="1475656" y="3429000"/>
          <a:ext cx="5505450" cy="3209925"/>
        </p:xfrm>
        <a:graphic>
          <a:graphicData uri="http://schemas.openxmlformats.org/presentationml/2006/ole">
            <p:oleObj spid="_x0000_s26627" name="Chart" r:id="rId4" imgW="5505165" imgH="3206774" progId="Excel.Sheet.8">
              <p:embed/>
            </p:oleObj>
          </a:graphicData>
        </a:graphic>
      </p:graphicFrame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7956376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Choice - </a:t>
            </a:r>
            <a:r>
              <a:rPr lang="en-IE" sz="3200" b="0" dirty="0" smtClean="0"/>
              <a:t>being able to exercise choice.</a:t>
            </a:r>
            <a:endParaRPr lang="en-US" b="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8675" name="Chart 1"/>
          <p:cNvGraphicFramePr>
            <a:graphicFrameLocks/>
          </p:cNvGraphicFramePr>
          <p:nvPr/>
        </p:nvGraphicFramePr>
        <p:xfrm>
          <a:off x="1403648" y="3212976"/>
          <a:ext cx="5505450" cy="3209925"/>
        </p:xfrm>
        <a:graphic>
          <a:graphicData uri="http://schemas.openxmlformats.org/presentationml/2006/ole">
            <p:oleObj spid="_x0000_s28675" name="Chart" r:id="rId4" imgW="5505165" imgH="3206774" progId="Excel.Sheet.8">
              <p:embed/>
            </p:oleObj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484784"/>
            <a:ext cx="6912768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Encouraging availability of terminal equipment – </a:t>
            </a:r>
            <a:r>
              <a:rPr lang="en-GB" b="0" dirty="0" smtClean="0"/>
              <a:t>what could NRA’s do?</a:t>
            </a:r>
            <a:endParaRPr lang="en-US" b="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676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3667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9699" name="Chart 1"/>
          <p:cNvGraphicFramePr>
            <a:graphicFrameLocks/>
          </p:cNvGraphicFramePr>
          <p:nvPr/>
        </p:nvGraphicFramePr>
        <p:xfrm>
          <a:off x="1331640" y="2564904"/>
          <a:ext cx="5505450" cy="4133850"/>
        </p:xfrm>
        <a:graphic>
          <a:graphicData uri="http://schemas.openxmlformats.org/presentationml/2006/ole">
            <p:oleObj spid="_x0000_s29699" name="Chart" r:id="rId4" imgW="5505165" imgH="4133446" progId="Excel.Sheet.8">
              <p:embed/>
            </p:oleObj>
          </a:graphicData>
        </a:graphic>
      </p:graphicFrame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459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6951985" cy="762000"/>
          </a:xfrm>
        </p:spPr>
        <p:txBody>
          <a:bodyPr>
            <a:normAutofit/>
          </a:bodyPr>
          <a:lstStyle/>
          <a:p>
            <a:r>
              <a:rPr lang="en-GB" dirty="0" smtClean="0"/>
              <a:t>Proposed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9" y="2204864"/>
            <a:ext cx="7283152" cy="3867827"/>
          </a:xfrm>
        </p:spPr>
        <p:txBody>
          <a:bodyPr/>
          <a:lstStyle/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="1" baseline="0" dirty="0" smtClean="0">
                <a:latin typeface="Tahoma" pitchFamily="34" charset="0"/>
                <a:cs typeface="Tahoma" pitchFamily="34" charset="0"/>
              </a:rPr>
              <a:t>At a national level;</a:t>
            </a: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Determination of factors to assess equivalent access &amp; choice;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Assess each factor for end-users with disabilities and other end-users; 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Identify proportionate measures to address issues with respect to equivalence;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Consult with interest parties regarding proposed measures and obligations on undertakings</a:t>
            </a:r>
            <a:r>
              <a:rPr lang="en-GB" dirty="0" smtClean="0"/>
              <a:t>.</a:t>
            </a:r>
            <a:endParaRPr lang="en-US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	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6951985" cy="762000"/>
          </a:xfrm>
        </p:spPr>
        <p:txBody>
          <a:bodyPr>
            <a:normAutofit/>
          </a:bodyPr>
          <a:lstStyle/>
          <a:p>
            <a:r>
              <a:rPr lang="en-GB" dirty="0" smtClean="0"/>
              <a:t>Consultation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9" y="2204864"/>
            <a:ext cx="7283152" cy="3867827"/>
          </a:xfrm>
        </p:spPr>
        <p:txBody>
          <a:bodyPr/>
          <a:lstStyle/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Legal Provisions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Factors for assessing equivalent access and choice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Placing obligations on service providers  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Information provided to end-users with disabilities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Encouraging availability of terminal equipment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Services and features 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Costs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Proposed approach for NRAs  </a:t>
            </a:r>
          </a:p>
          <a:p>
            <a:pPr lvl="0"/>
            <a:endParaRPr lang="en-GB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6951985" cy="762000"/>
          </a:xfrm>
        </p:spPr>
        <p:txBody>
          <a:bodyPr>
            <a:normAutofit/>
          </a:bodyPr>
          <a:lstStyle/>
          <a:p>
            <a:r>
              <a:rPr lang="en-GB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9" y="2204864"/>
            <a:ext cx="7283152" cy="3867827"/>
          </a:xfrm>
        </p:spPr>
        <p:txBody>
          <a:bodyPr/>
          <a:lstStyle/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Consultation closes 26 November 2010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BEREC will consider all stakeholder views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Present report, revised as relevant, to Plenary in February 	 2011</a:t>
            </a:r>
          </a:p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Publish final report and stakeholder inputs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Views?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996952"/>
            <a:ext cx="5791200" cy="762000"/>
          </a:xfrm>
        </p:spPr>
        <p:txBody>
          <a:bodyPr/>
          <a:lstStyle/>
          <a:p>
            <a:r>
              <a:rPr lang="en-IE" dirty="0" smtClean="0"/>
              <a:t>Introduction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409700"/>
            <a:ext cx="8448675" cy="439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Objective of today’s meeting</a:t>
            </a:r>
            <a:endParaRPr lang="en-US" sz="2400" i="1" dirty="0" smtClean="0">
              <a:solidFill>
                <a:srgbClr val="EC6000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2220913"/>
            <a:ext cx="8686800" cy="4065587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To explain the scope and purpose of BEREC’s consultation</a:t>
            </a:r>
          </a:p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To provide a summary of the main points of the paper</a:t>
            </a:r>
          </a:p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To highlight the questions that BEREC is seeking inputs from stakeholders on</a:t>
            </a:r>
          </a:p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To facilitate questions &amp; comments from stakeholders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409700"/>
            <a:ext cx="8448675" cy="439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Scope of the Consultation - Article 23a</a:t>
            </a:r>
            <a:endParaRPr lang="en-US" sz="2400" i="1" dirty="0" smtClean="0">
              <a:solidFill>
                <a:srgbClr val="EC6000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8840"/>
            <a:ext cx="8686800" cy="4065587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The 2009 Universal Service Directive (USD), contains a new Article, (Article 23a), entitled </a:t>
            </a:r>
            <a:r>
              <a:rPr lang="en-IE" sz="2000" b="1" baseline="0" dirty="0" smtClean="0">
                <a:latin typeface="Tahoma" pitchFamily="34" charset="0"/>
                <a:cs typeface="Tahoma" pitchFamily="34" charset="0"/>
              </a:rPr>
              <a:t>‘Ensuring equivalence in access and choice for disabled end-users’</a:t>
            </a: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. </a:t>
            </a:r>
          </a:p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Article 23a contains two sections; </a:t>
            </a:r>
            <a:br>
              <a:rPr lang="en-IE" sz="2000" baseline="0" dirty="0" smtClean="0">
                <a:latin typeface="Tahoma" pitchFamily="34" charset="0"/>
                <a:cs typeface="Tahoma" pitchFamily="34" charset="0"/>
              </a:rPr>
            </a:b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 	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Section 1 relates to equivalent access and choice for disabled end-users and;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Section 2 relates to encouraging the availability of terminal equipment.</a:t>
            </a:r>
          </a:p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endParaRPr lang="en-IE" sz="1600" baseline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409700"/>
            <a:ext cx="8448675" cy="439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Purpose of BEREC’s consultation paper </a:t>
            </a:r>
            <a:endParaRPr lang="en-US" sz="2400" i="1" dirty="0" smtClean="0">
              <a:solidFill>
                <a:srgbClr val="EC6000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686800" cy="4320480"/>
          </a:xfrm>
        </p:spPr>
        <p:txBody>
          <a:bodyPr>
            <a:noAutofit/>
          </a:bodyPr>
          <a:lstStyle/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1800" baseline="0" dirty="0" smtClean="0">
                <a:latin typeface="Tahoma" pitchFamily="34" charset="0"/>
                <a:cs typeface="Tahoma" pitchFamily="34" charset="0"/>
              </a:rPr>
              <a:t>To provide enhanced input for NRAs who may be responsible for implementing the provisions of Article 23a and therefore will need to (on a national Level);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1800" baseline="0" dirty="0" smtClean="0">
                <a:latin typeface="Tahoma" pitchFamily="34" charset="0"/>
                <a:cs typeface="Tahoma" pitchFamily="34" charset="0"/>
              </a:rPr>
              <a:t>Collate information regarding the needs of electronic communications end-users with disabilities with respect to equivalent access and choice;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1800" baseline="0" dirty="0" smtClean="0">
                <a:latin typeface="Tahoma" pitchFamily="34" charset="0"/>
                <a:cs typeface="Tahoma" pitchFamily="34" charset="0"/>
              </a:rPr>
              <a:t>Assess whether or not access and choice for end-users with disabilities is equivalent;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1800" baseline="0" dirty="0" smtClean="0">
                <a:latin typeface="Tahoma" pitchFamily="34" charset="0"/>
                <a:cs typeface="Tahoma" pitchFamily="34" charset="0"/>
              </a:rPr>
              <a:t>Identify and implement measures to address issues identified with respect to ensuring equivalent access and choice; and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1800" baseline="0" dirty="0" smtClean="0">
                <a:latin typeface="Tahoma" pitchFamily="34" charset="0"/>
                <a:cs typeface="Tahoma" pitchFamily="34" charset="0"/>
              </a:rPr>
              <a:t>Ensure that obligations placed on service providers are proportionate to the objectives.</a:t>
            </a:r>
            <a:r>
              <a:rPr lang="en-IE" sz="1600" baseline="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IE" sz="1600" baseline="0" dirty="0" smtClean="0">
                <a:latin typeface="Tahoma" pitchFamily="34" charset="0"/>
                <a:cs typeface="Tahoma" pitchFamily="34" charset="0"/>
              </a:rPr>
            </a:br>
            <a:endParaRPr lang="en-IE" sz="1600" baseline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409700"/>
            <a:ext cx="8448675" cy="439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Purpose of BEREC’s consultation paper </a:t>
            </a:r>
            <a:endParaRPr lang="en-US" sz="2400" i="1" dirty="0" smtClean="0">
              <a:solidFill>
                <a:srgbClr val="EC6000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686800" cy="4320480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The consultation paper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presents information collated from NRAs regarding the current measures in place in MS;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presents the preliminary views of NRAs with respect to assessing and implementing equivalent access and choice, and</a:t>
            </a:r>
          </a:p>
          <a:p>
            <a:pPr marL="999150"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IE" sz="2000" baseline="0" dirty="0" smtClean="0">
                <a:latin typeface="Tahoma" pitchFamily="34" charset="0"/>
                <a:cs typeface="Tahoma" pitchFamily="34" charset="0"/>
              </a:rPr>
              <a:t>seeks the views of interested parties including consumers, end-users with disabilities, representative organisations, and service providers.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1409700"/>
            <a:ext cx="8448675" cy="439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000" dirty="0" smtClean="0"/>
              <a:t>Structure of the consultation paper</a:t>
            </a:r>
            <a:endParaRPr lang="en-US" sz="2400" i="1" dirty="0" smtClean="0">
              <a:solidFill>
                <a:srgbClr val="EC6000"/>
              </a:solidFill>
              <a:latin typeface="Tahoma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8865"/>
            <a:ext cx="8686800" cy="4304431"/>
          </a:xfrm>
        </p:spPr>
        <p:txBody>
          <a:bodyPr>
            <a:noAutofit/>
          </a:bodyPr>
          <a:lstStyle/>
          <a:p>
            <a:pPr marL="514350" indent="-361950">
              <a:lnSpc>
                <a:spcPct val="120000"/>
              </a:lnSpc>
              <a:spcBef>
                <a:spcPts val="750"/>
              </a:spcBef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Introduction</a:t>
            </a:r>
          </a:p>
          <a:p>
            <a:pPr marL="914400" lvl="1" indent="-361950">
              <a:lnSpc>
                <a:spcPct val="120000"/>
              </a:lnSpc>
              <a:spcBef>
                <a:spcPts val="75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Background to and purpose of Article 23a</a:t>
            </a:r>
          </a:p>
          <a:p>
            <a:pPr marL="514350" indent="-361950">
              <a:lnSpc>
                <a:spcPct val="120000"/>
              </a:lnSpc>
              <a:spcBef>
                <a:spcPts val="750"/>
              </a:spcBef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Current legal framework and measures in place in MS with respect to accessibility</a:t>
            </a:r>
          </a:p>
          <a:p>
            <a:pPr marL="914400" lvl="1" indent="-361950">
              <a:lnSpc>
                <a:spcPct val="120000"/>
              </a:lnSpc>
              <a:spcBef>
                <a:spcPts val="75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Based on information available to and provided by NRAs</a:t>
            </a:r>
          </a:p>
          <a:p>
            <a:pPr marL="514350" indent="-361950">
              <a:lnSpc>
                <a:spcPct val="120000"/>
              </a:lnSpc>
              <a:spcBef>
                <a:spcPts val="750"/>
              </a:spcBef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Equivalent access and choice; factors for consideration</a:t>
            </a:r>
          </a:p>
          <a:p>
            <a:pPr marL="914400" lvl="1" indent="-361950">
              <a:lnSpc>
                <a:spcPct val="120000"/>
              </a:lnSpc>
              <a:spcBef>
                <a:spcPts val="75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Based on preliminary views provided by NRAs</a:t>
            </a:r>
          </a:p>
          <a:p>
            <a:pPr marL="277200" indent="-361950">
              <a:lnSpc>
                <a:spcPct val="120000"/>
              </a:lnSpc>
              <a:spcBef>
                <a:spcPts val="750"/>
              </a:spcBef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  Services and features available for end-users with disabilities</a:t>
            </a:r>
          </a:p>
          <a:p>
            <a:pPr marL="914400" lvl="1" indent="-361950">
              <a:lnSpc>
                <a:spcPct val="120000"/>
              </a:lnSpc>
              <a:spcBef>
                <a:spcPts val="75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Based on information available to and provided by NRAs</a:t>
            </a:r>
          </a:p>
          <a:p>
            <a:pPr marL="277200" indent="-361950">
              <a:lnSpc>
                <a:spcPct val="120000"/>
              </a:lnSpc>
              <a:spcBef>
                <a:spcPts val="750"/>
              </a:spcBef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  Proposed approach to achieve equivalent access and choice</a:t>
            </a:r>
          </a:p>
          <a:p>
            <a:pPr marL="914400" lvl="1" indent="-361950">
              <a:lnSpc>
                <a:spcPct val="120000"/>
              </a:lnSpc>
              <a:spcBef>
                <a:spcPts val="750"/>
              </a:spcBef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Based on factors above and legislative scope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5105400"/>
            <a:ext cx="1600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fontAlgn="base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400" dirty="0" smtClean="0">
                <a:solidFill>
                  <a:prstClr val="black"/>
                </a:solidFill>
                <a:latin typeface="Tahoma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7776864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Current measures in place in MS with respect to accessibility</a:t>
            </a:r>
            <a:br>
              <a:rPr lang="en-GB" dirty="0" smtClean="0"/>
            </a:br>
            <a:endParaRPr lang="en-US" dirty="0"/>
          </a:p>
        </p:txBody>
      </p:sp>
      <p:pic>
        <p:nvPicPr>
          <p:cNvPr id="1026" name="Chart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76872"/>
            <a:ext cx="5895975" cy="43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6951985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Equivalent access 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="1" baseline="0" dirty="0" smtClean="0">
                <a:latin typeface="Tahoma" pitchFamily="34" charset="0"/>
                <a:cs typeface="Tahoma" pitchFamily="34" charset="0"/>
              </a:rPr>
              <a:t>Important considerations</a:t>
            </a:r>
            <a:br>
              <a:rPr lang="en-GB" sz="1800" b="1" baseline="0" dirty="0" smtClean="0">
                <a:latin typeface="Tahoma" pitchFamily="34" charset="0"/>
                <a:cs typeface="Tahoma" pitchFamily="34" charset="0"/>
              </a:rPr>
            </a:br>
            <a:endParaRPr lang="en-GB" sz="1800" b="1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the user’s capacity to access and use the electronic communications service in an equivalent way to other end-users;</a:t>
            </a:r>
            <a:endParaRPr lang="en-US" sz="1800" baseline="0" dirty="0" smtClean="0">
              <a:latin typeface="Tahoma" pitchFamily="34" charset="0"/>
              <a:cs typeface="Tahoma" pitchFamily="34" charset="0"/>
            </a:endParaRPr>
          </a:p>
          <a:p>
            <a:pPr lvl="1" indent="-361950">
              <a:lnSpc>
                <a:spcPct val="120000"/>
              </a:lnSpc>
              <a:spcBef>
                <a:spcPts val="750"/>
              </a:spcBef>
              <a:buFontTx/>
              <a:buChar char="•"/>
              <a:tabLst>
                <a:tab pos="266700" algn="l"/>
              </a:tabLst>
              <a:defRPr/>
            </a:pPr>
            <a:r>
              <a:rPr lang="en-GB" sz="1800" baseline="0" dirty="0" smtClean="0">
                <a:latin typeface="Tahoma" pitchFamily="34" charset="0"/>
                <a:cs typeface="Tahoma" pitchFamily="34" charset="0"/>
              </a:rPr>
              <a:t>the user’s capacity to access and use services associated with the use of an electronic communications service in an equivalent way to other end-users.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	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EC Templa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marL="0" marR="0" indent="0" algn="l" defTabSz="457200" rtl="0" eaLnBrk="1" fontAlgn="auto" latinLnBrk="0" hangingPunct="1">
          <a:lnSpc>
            <a:spcPts val="202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000" b="0" i="0" u="none" strike="noStrike" kern="1200" cap="none" spc="-90" normalizeH="0" baseline="0" noProof="0" dirty="0" smtClean="0">
            <a:ln>
              <a:noFill/>
            </a:ln>
            <a:solidFill>
              <a:srgbClr val="18276E"/>
            </a:solidFill>
            <a:effectLst/>
            <a:uLnTx/>
            <a:uFillTx/>
            <a:latin typeface="Arial"/>
            <a:ea typeface="+mn-ea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EREC Templa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marL="0" marR="0" indent="0" algn="l" defTabSz="457200" rtl="0" eaLnBrk="1" fontAlgn="auto" latinLnBrk="0" hangingPunct="1">
          <a:lnSpc>
            <a:spcPts val="202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000" b="0" i="0" u="none" strike="noStrike" kern="1200" cap="none" spc="-90" normalizeH="0" baseline="0" noProof="0" dirty="0" smtClean="0">
            <a:ln>
              <a:noFill/>
            </a:ln>
            <a:solidFill>
              <a:srgbClr val="18276E"/>
            </a:solidFill>
            <a:effectLst/>
            <a:uLnTx/>
            <a:uFillTx/>
            <a:latin typeface="Arial"/>
            <a:ea typeface="+mn-ea"/>
            <a:cs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On-screen Show (4:3)</PresentationFormat>
  <Paragraphs>100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BEREC Template</vt:lpstr>
      <vt:lpstr>1_BEREC Template</vt:lpstr>
      <vt:lpstr>Chart</vt:lpstr>
      <vt:lpstr>Slide 1</vt:lpstr>
      <vt:lpstr>Introduction</vt:lpstr>
      <vt:lpstr>Objective of today’s meeting</vt:lpstr>
      <vt:lpstr>Scope of the Consultation - Article 23a</vt:lpstr>
      <vt:lpstr>Purpose of BEREC’s consultation paper </vt:lpstr>
      <vt:lpstr>Purpose of BEREC’s consultation paper </vt:lpstr>
      <vt:lpstr>Structure of the consultation paper</vt:lpstr>
      <vt:lpstr>Current measures in place in MS with respect to accessibility </vt:lpstr>
      <vt:lpstr>Equivalent access  </vt:lpstr>
      <vt:lpstr>Equivalent Access - User’s capacity to access and use the service in an equivalent way </vt:lpstr>
      <vt:lpstr>Equivalent Access - User’s capacity to access and use associated services in an equivalent way </vt:lpstr>
      <vt:lpstr>Equivalent choice  </vt:lpstr>
      <vt:lpstr>Equivalent Choice - range of service providers that provide accessible services</vt:lpstr>
      <vt:lpstr>Equivalent Choice - being able to exercise choice.</vt:lpstr>
      <vt:lpstr>Encouraging availability of terminal equipment – what could NRA’s do?</vt:lpstr>
      <vt:lpstr>Proposed Approach</vt:lpstr>
      <vt:lpstr>Consultation Questions</vt:lpstr>
      <vt:lpstr>Next Steps</vt:lpstr>
      <vt:lpstr>Views?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2010-11-24T12:53:17Z</dcterms:created>
  <dcterms:modified xsi:type="dcterms:W3CDTF">2010-11-24T12:53:24Z</dcterms:modified>
</cp:coreProperties>
</file>