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8" r:id="rId2"/>
    <p:sldId id="268" r:id="rId3"/>
    <p:sldId id="262" r:id="rId4"/>
    <p:sldId id="261" r:id="rId5"/>
    <p:sldId id="263" r:id="rId6"/>
    <p:sldId id="264" r:id="rId7"/>
    <p:sldId id="267" r:id="rId8"/>
    <p:sldId id="269" r:id="rId9"/>
    <p:sldId id="272" r:id="rId10"/>
    <p:sldId id="273" r:id="rId11"/>
    <p:sldId id="274" r:id="rId12"/>
    <p:sldId id="275" r:id="rId13"/>
  </p:sldIdLst>
  <p:sldSz cx="9144000" cy="6858000" type="screen4x3"/>
  <p:notesSz cx="6797675" cy="9926638"/>
  <p:defaultTextStyle>
    <a:defPPr>
      <a:defRPr lang="fr-FR"/>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2B4B"/>
    <a:srgbClr val="18276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229" autoAdjust="0"/>
  </p:normalViewPr>
  <p:slideViewPr>
    <p:cSldViewPr snapToObjects="1">
      <p:cViewPr>
        <p:scale>
          <a:sx n="66" d="100"/>
          <a:sy n="66" d="100"/>
        </p:scale>
        <p:origin x="-636" y="6"/>
      </p:cViewPr>
      <p:guideLst>
        <p:guide orient="horz" pos="2208"/>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620" y="79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5FCD8C-CD54-490D-8F50-083E5EB4AA5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CA2EF4E8-C9FF-46F3-B7E6-6CE678D6F4D3}">
      <dgm:prSet phldrT="[Text]" custT="1"/>
      <dgm:spPr/>
      <dgm:t>
        <a:bodyPr/>
        <a:lstStyle/>
        <a:p>
          <a:r>
            <a:rPr lang="en-GB" sz="2400" dirty="0" smtClean="0">
              <a:latin typeface="Arial Narrow" pitchFamily="34" charset="0"/>
            </a:rPr>
            <a:t>Stage 1</a:t>
          </a:r>
          <a:endParaRPr lang="en-GB" sz="2400" dirty="0">
            <a:latin typeface="Arial Narrow" pitchFamily="34" charset="0"/>
          </a:endParaRPr>
        </a:p>
      </dgm:t>
    </dgm:pt>
    <dgm:pt modelId="{05B176CF-9FB4-4FCA-9D68-4018890398BC}" type="parTrans" cxnId="{E3264008-4562-48D4-8624-F4BE49F2DFCE}">
      <dgm:prSet/>
      <dgm:spPr/>
      <dgm:t>
        <a:bodyPr/>
        <a:lstStyle/>
        <a:p>
          <a:endParaRPr lang="en-GB" sz="2400"/>
        </a:p>
      </dgm:t>
    </dgm:pt>
    <dgm:pt modelId="{203FF5C2-6EEC-4D32-973E-4E776E02D3BF}" type="sibTrans" cxnId="{E3264008-4562-48D4-8624-F4BE49F2DFCE}">
      <dgm:prSet/>
      <dgm:spPr/>
      <dgm:t>
        <a:bodyPr/>
        <a:lstStyle/>
        <a:p>
          <a:endParaRPr lang="en-GB" sz="2400"/>
        </a:p>
      </dgm:t>
    </dgm:pt>
    <dgm:pt modelId="{D30A459F-9030-4EC7-976B-068BC0A2959E}">
      <dgm:prSet phldrT="[Text]" custT="1"/>
      <dgm:spPr/>
      <dgm:t>
        <a:bodyPr/>
        <a:lstStyle/>
        <a:p>
          <a:r>
            <a:rPr lang="en-GB" sz="2400" dirty="0" smtClean="0">
              <a:latin typeface="Arial Narrow" pitchFamily="34" charset="0"/>
            </a:rPr>
            <a:t>Stage 2</a:t>
          </a:r>
          <a:endParaRPr lang="en-GB" sz="2400" dirty="0">
            <a:latin typeface="Arial Narrow" pitchFamily="34" charset="0"/>
          </a:endParaRPr>
        </a:p>
      </dgm:t>
    </dgm:pt>
    <dgm:pt modelId="{51BEBAE5-85A8-4C93-BB53-4F4EB8027C2D}" type="parTrans" cxnId="{604A2543-343A-4FAC-9A67-3CD7C2C9C0C1}">
      <dgm:prSet/>
      <dgm:spPr/>
      <dgm:t>
        <a:bodyPr/>
        <a:lstStyle/>
        <a:p>
          <a:endParaRPr lang="en-GB" sz="2400"/>
        </a:p>
      </dgm:t>
    </dgm:pt>
    <dgm:pt modelId="{57635106-3D89-4C82-890F-0175F589501B}" type="sibTrans" cxnId="{604A2543-343A-4FAC-9A67-3CD7C2C9C0C1}">
      <dgm:prSet/>
      <dgm:spPr/>
      <dgm:t>
        <a:bodyPr/>
        <a:lstStyle/>
        <a:p>
          <a:endParaRPr lang="en-GB" sz="2400"/>
        </a:p>
      </dgm:t>
    </dgm:pt>
    <dgm:pt modelId="{D844F2CE-9C89-4CB7-81AC-35F04023C0FE}">
      <dgm:prSet phldrT="[Text]" custT="1"/>
      <dgm:spPr/>
      <dgm:t>
        <a:bodyPr/>
        <a:lstStyle/>
        <a:p>
          <a:r>
            <a:rPr lang="en-GB" sz="2400" dirty="0" smtClean="0">
              <a:latin typeface="Arial Narrow" pitchFamily="34" charset="0"/>
            </a:rPr>
            <a:t>Stage 3</a:t>
          </a:r>
          <a:endParaRPr lang="en-GB" sz="2400" dirty="0">
            <a:latin typeface="Arial Narrow" pitchFamily="34" charset="0"/>
          </a:endParaRPr>
        </a:p>
      </dgm:t>
    </dgm:pt>
    <dgm:pt modelId="{8DB99AF2-DC48-4E36-ACC1-96B95B7979AC}" type="parTrans" cxnId="{9045F9D1-641F-40B0-A6A7-583852CD2918}">
      <dgm:prSet/>
      <dgm:spPr/>
      <dgm:t>
        <a:bodyPr/>
        <a:lstStyle/>
        <a:p>
          <a:endParaRPr lang="en-GB" sz="2400"/>
        </a:p>
      </dgm:t>
    </dgm:pt>
    <dgm:pt modelId="{595161FB-2C89-49A4-AB3D-33A9196A349D}" type="sibTrans" cxnId="{9045F9D1-641F-40B0-A6A7-583852CD2918}">
      <dgm:prSet/>
      <dgm:spPr/>
      <dgm:t>
        <a:bodyPr/>
        <a:lstStyle/>
        <a:p>
          <a:endParaRPr lang="en-GB" sz="2400"/>
        </a:p>
      </dgm:t>
    </dgm:pt>
    <dgm:pt modelId="{BBCB819C-66CB-4155-8413-A16F5A54BBC5}">
      <dgm:prSet phldrT="[Text]" custT="1"/>
      <dgm:spPr/>
      <dgm:t>
        <a:bodyPr/>
        <a:lstStyle/>
        <a:p>
          <a:r>
            <a:rPr lang="en-GB" sz="2400" b="1" i="0" kern="1200" cap="none" spc="80" baseline="0" dirty="0" smtClean="0">
              <a:solidFill>
                <a:srgbClr val="18276E"/>
              </a:solidFill>
              <a:latin typeface="Arial Narrow"/>
              <a:ea typeface="ＭＳ Ｐゴシック" charset="-128"/>
              <a:cs typeface="Arial"/>
            </a:rPr>
            <a:t>Adopt updated CPs</a:t>
          </a:r>
          <a:endParaRPr lang="en-GB" sz="2400" b="1" i="0" kern="1200" cap="none" spc="80" baseline="0" dirty="0">
            <a:solidFill>
              <a:srgbClr val="18276E"/>
            </a:solidFill>
            <a:latin typeface="Arial Narrow"/>
            <a:ea typeface="ＭＳ Ｐゴシック" charset="-128"/>
            <a:cs typeface="Arial"/>
          </a:endParaRPr>
        </a:p>
      </dgm:t>
    </dgm:pt>
    <dgm:pt modelId="{DCAFE31C-DCCF-45EB-B1E1-1B8661DCA7A9}" type="parTrans" cxnId="{9F0A7639-75EF-4A39-B255-C576F03FB131}">
      <dgm:prSet/>
      <dgm:spPr/>
      <dgm:t>
        <a:bodyPr/>
        <a:lstStyle/>
        <a:p>
          <a:endParaRPr lang="en-GB" sz="2400"/>
        </a:p>
      </dgm:t>
    </dgm:pt>
    <dgm:pt modelId="{D1421634-1D74-4809-9729-B89C66FFC8C5}" type="sibTrans" cxnId="{9F0A7639-75EF-4A39-B255-C576F03FB131}">
      <dgm:prSet/>
      <dgm:spPr/>
      <dgm:t>
        <a:bodyPr/>
        <a:lstStyle/>
        <a:p>
          <a:endParaRPr lang="en-GB" sz="2400"/>
        </a:p>
      </dgm:t>
    </dgm:pt>
    <dgm:pt modelId="{14A573FF-DA07-4F44-8AD1-149DB1AD8D24}">
      <dgm:prSet phldrT="[Text]" custT="1"/>
      <dgm:spPr/>
      <dgm:t>
        <a:bodyPr/>
        <a:lstStyle/>
        <a:p>
          <a:r>
            <a:rPr lang="en-GB" sz="2400" b="0" i="0" kern="1200" cap="none" spc="80" baseline="0" dirty="0" smtClean="0">
              <a:solidFill>
                <a:srgbClr val="18276E"/>
              </a:solidFill>
              <a:latin typeface="Arial Narrow"/>
              <a:ea typeface="ＭＳ Ｐゴシック" charset="-128"/>
              <a:cs typeface="Arial"/>
            </a:rPr>
            <a:t>Consultation on </a:t>
          </a:r>
          <a:r>
            <a:rPr lang="en-GB" sz="2400" b="1" i="0" kern="1200" cap="none" spc="80" baseline="0" dirty="0" smtClean="0">
              <a:solidFill>
                <a:srgbClr val="18276E"/>
              </a:solidFill>
              <a:latin typeface="Arial Narrow"/>
              <a:ea typeface="ＭＳ Ｐゴシック" charset="-128"/>
              <a:cs typeface="Arial"/>
            </a:rPr>
            <a:t>high level principles </a:t>
          </a:r>
          <a:r>
            <a:rPr lang="en-GB" sz="2400" b="0" i="0" kern="1200" cap="none" spc="80" baseline="0" dirty="0" smtClean="0">
              <a:solidFill>
                <a:srgbClr val="18276E"/>
              </a:solidFill>
              <a:latin typeface="Arial Narrow"/>
              <a:ea typeface="ＭＳ Ｐゴシック" charset="-128"/>
              <a:cs typeface="Arial"/>
            </a:rPr>
            <a:t>on issues of </a:t>
          </a:r>
          <a:r>
            <a:rPr lang="en-GB" sz="2400" b="1" i="0" kern="1200" cap="none" spc="80" baseline="0" dirty="0" smtClean="0">
              <a:solidFill>
                <a:srgbClr val="18276E"/>
              </a:solidFill>
              <a:latin typeface="Arial Narrow"/>
              <a:ea typeface="ＭＳ Ｐゴシック" charset="-128"/>
              <a:cs typeface="Arial"/>
            </a:rPr>
            <a:t>non-discrimination</a:t>
          </a:r>
          <a:endParaRPr lang="en-GB" sz="2400" b="1" i="0" kern="1200" cap="none" spc="80" baseline="0" dirty="0">
            <a:solidFill>
              <a:srgbClr val="18276E"/>
            </a:solidFill>
            <a:latin typeface="Arial Narrow"/>
            <a:ea typeface="ＭＳ Ｐゴシック" charset="-128"/>
            <a:cs typeface="Arial"/>
          </a:endParaRPr>
        </a:p>
      </dgm:t>
    </dgm:pt>
    <dgm:pt modelId="{332BBCCF-681E-47CF-ADD3-B4989B729820}" type="parTrans" cxnId="{673FD5B9-6FC7-464B-A1F1-D70865B79D0A}">
      <dgm:prSet/>
      <dgm:spPr/>
      <dgm:t>
        <a:bodyPr/>
        <a:lstStyle/>
        <a:p>
          <a:endParaRPr lang="en-GB"/>
        </a:p>
      </dgm:t>
    </dgm:pt>
    <dgm:pt modelId="{AFBB7F10-B80F-416D-896C-16D405B45169}" type="sibTrans" cxnId="{673FD5B9-6FC7-464B-A1F1-D70865B79D0A}">
      <dgm:prSet/>
      <dgm:spPr/>
      <dgm:t>
        <a:bodyPr/>
        <a:lstStyle/>
        <a:p>
          <a:endParaRPr lang="en-GB"/>
        </a:p>
      </dgm:t>
    </dgm:pt>
    <dgm:pt modelId="{57D6D122-A223-4879-8616-1DD3C9C68829}">
      <dgm:prSet phldrT="[Text]" custT="1"/>
      <dgm:spPr/>
      <dgm:t>
        <a:bodyPr/>
        <a:lstStyle/>
        <a:p>
          <a:r>
            <a:rPr lang="en-GB" sz="2400" b="0" i="0" kern="1200" cap="none" spc="80" baseline="0" dirty="0" smtClean="0">
              <a:solidFill>
                <a:srgbClr val="18276E"/>
              </a:solidFill>
              <a:latin typeface="Arial Narrow"/>
              <a:ea typeface="ＭＳ Ｐゴシック" charset="-128"/>
              <a:cs typeface="Arial"/>
            </a:rPr>
            <a:t>Consultation on </a:t>
          </a:r>
          <a:r>
            <a:rPr lang="en-GB" sz="2400" b="1" i="0" kern="1200" cap="none" spc="80" baseline="0" dirty="0" smtClean="0">
              <a:solidFill>
                <a:srgbClr val="18276E"/>
              </a:solidFill>
              <a:latin typeface="Arial Narrow"/>
              <a:ea typeface="ＭＳ Ｐゴシック" charset="-128"/>
              <a:cs typeface="Arial"/>
            </a:rPr>
            <a:t>updated text of CPs </a:t>
          </a:r>
          <a:r>
            <a:rPr lang="en-GB" sz="2400" b="0" i="0" kern="1200" cap="none" spc="80" baseline="0" dirty="0" smtClean="0">
              <a:solidFill>
                <a:srgbClr val="18276E"/>
              </a:solidFill>
              <a:latin typeface="Arial Narrow"/>
              <a:ea typeface="ＭＳ Ｐゴシック" charset="-128"/>
              <a:cs typeface="Arial"/>
            </a:rPr>
            <a:t>(all issues)</a:t>
          </a:r>
          <a:endParaRPr lang="en-GB" sz="2400" b="0" i="0" kern="1200" cap="none" spc="80" baseline="0" dirty="0">
            <a:solidFill>
              <a:srgbClr val="18276E"/>
            </a:solidFill>
            <a:latin typeface="Arial Narrow"/>
            <a:ea typeface="ＭＳ Ｐゴシック" charset="-128"/>
            <a:cs typeface="Arial"/>
          </a:endParaRPr>
        </a:p>
      </dgm:t>
    </dgm:pt>
    <dgm:pt modelId="{F219B164-33F7-4F4E-BCD8-F8412D366132}" type="parTrans" cxnId="{104D0615-EC1C-4885-8FAF-A2B8D0AC086B}">
      <dgm:prSet/>
      <dgm:spPr/>
      <dgm:t>
        <a:bodyPr/>
        <a:lstStyle/>
        <a:p>
          <a:endParaRPr lang="en-GB"/>
        </a:p>
      </dgm:t>
    </dgm:pt>
    <dgm:pt modelId="{21D660C6-A799-4A41-8644-D2B9EC9033CF}" type="sibTrans" cxnId="{104D0615-EC1C-4885-8FAF-A2B8D0AC086B}">
      <dgm:prSet/>
      <dgm:spPr/>
      <dgm:t>
        <a:bodyPr/>
        <a:lstStyle/>
        <a:p>
          <a:endParaRPr lang="en-GB"/>
        </a:p>
      </dgm:t>
    </dgm:pt>
    <dgm:pt modelId="{054839A3-D1CC-48B2-9F97-56201E523E98}">
      <dgm:prSet phldrT="[Text]" custT="1"/>
      <dgm:spPr/>
      <dgm:t>
        <a:bodyPr/>
        <a:lstStyle/>
        <a:p>
          <a:r>
            <a:rPr lang="en-GB" sz="2400" b="0" i="0" kern="1200" cap="none" spc="80" baseline="0" dirty="0" smtClean="0">
              <a:solidFill>
                <a:srgbClr val="18276E"/>
              </a:solidFill>
              <a:latin typeface="Arial Narrow"/>
              <a:ea typeface="ＭＳ Ｐゴシック" charset="-128"/>
              <a:cs typeface="Arial"/>
            </a:rPr>
            <a:t>Q4 2012</a:t>
          </a:r>
          <a:endParaRPr lang="en-GB" sz="2400" b="0" i="0" kern="1200" cap="none" spc="80" baseline="0" dirty="0">
            <a:solidFill>
              <a:srgbClr val="18276E"/>
            </a:solidFill>
            <a:latin typeface="Arial Narrow"/>
            <a:ea typeface="ＭＳ Ｐゴシック" charset="-128"/>
            <a:cs typeface="Arial"/>
          </a:endParaRPr>
        </a:p>
      </dgm:t>
    </dgm:pt>
    <dgm:pt modelId="{79A73F8C-80B0-48D1-8DE7-B8E91FC95F44}" type="parTrans" cxnId="{128F50D2-9915-415A-82D3-B84AB6FD93EF}">
      <dgm:prSet/>
      <dgm:spPr/>
    </dgm:pt>
    <dgm:pt modelId="{A1AA648C-0F0A-4F71-8EE9-FFB43B424C0F}" type="sibTrans" cxnId="{128F50D2-9915-415A-82D3-B84AB6FD93EF}">
      <dgm:prSet/>
      <dgm:spPr/>
    </dgm:pt>
    <dgm:pt modelId="{1F8C1E47-886E-4047-9239-16FE95006945}" type="pres">
      <dgm:prSet presAssocID="{8B5FCD8C-CD54-490D-8F50-083E5EB4AA56}" presName="linearFlow" presStyleCnt="0">
        <dgm:presLayoutVars>
          <dgm:dir/>
          <dgm:animLvl val="lvl"/>
          <dgm:resizeHandles val="exact"/>
        </dgm:presLayoutVars>
      </dgm:prSet>
      <dgm:spPr/>
      <dgm:t>
        <a:bodyPr/>
        <a:lstStyle/>
        <a:p>
          <a:endParaRPr lang="en-GB"/>
        </a:p>
      </dgm:t>
    </dgm:pt>
    <dgm:pt modelId="{A2DC1C92-CF3B-4C83-B201-7671D55C6212}" type="pres">
      <dgm:prSet presAssocID="{CA2EF4E8-C9FF-46F3-B7E6-6CE678D6F4D3}" presName="composite" presStyleCnt="0"/>
      <dgm:spPr/>
    </dgm:pt>
    <dgm:pt modelId="{8156AB6B-7A4B-428B-B53D-58E3CF000253}" type="pres">
      <dgm:prSet presAssocID="{CA2EF4E8-C9FF-46F3-B7E6-6CE678D6F4D3}" presName="parentText" presStyleLbl="alignNode1" presStyleIdx="0" presStyleCnt="3">
        <dgm:presLayoutVars>
          <dgm:chMax val="1"/>
          <dgm:bulletEnabled val="1"/>
        </dgm:presLayoutVars>
      </dgm:prSet>
      <dgm:spPr/>
      <dgm:t>
        <a:bodyPr/>
        <a:lstStyle/>
        <a:p>
          <a:endParaRPr lang="en-GB"/>
        </a:p>
      </dgm:t>
    </dgm:pt>
    <dgm:pt modelId="{4D751A84-B58A-4E65-AE9A-6C5B0F8BC86A}" type="pres">
      <dgm:prSet presAssocID="{CA2EF4E8-C9FF-46F3-B7E6-6CE678D6F4D3}" presName="descendantText" presStyleLbl="alignAcc1" presStyleIdx="0" presStyleCnt="3">
        <dgm:presLayoutVars>
          <dgm:bulletEnabled val="1"/>
        </dgm:presLayoutVars>
      </dgm:prSet>
      <dgm:spPr/>
      <dgm:t>
        <a:bodyPr/>
        <a:lstStyle/>
        <a:p>
          <a:endParaRPr lang="en-GB"/>
        </a:p>
      </dgm:t>
    </dgm:pt>
    <dgm:pt modelId="{1CAC3BFC-0863-4431-8718-42CC86555F49}" type="pres">
      <dgm:prSet presAssocID="{203FF5C2-6EEC-4D32-973E-4E776E02D3BF}" presName="sp" presStyleCnt="0"/>
      <dgm:spPr/>
    </dgm:pt>
    <dgm:pt modelId="{511175E8-1425-4062-8FC9-695F8BA37C8D}" type="pres">
      <dgm:prSet presAssocID="{D30A459F-9030-4EC7-976B-068BC0A2959E}" presName="composite" presStyleCnt="0"/>
      <dgm:spPr/>
    </dgm:pt>
    <dgm:pt modelId="{1F4C3731-65D6-418F-ABC9-1F340C129244}" type="pres">
      <dgm:prSet presAssocID="{D30A459F-9030-4EC7-976B-068BC0A2959E}" presName="parentText" presStyleLbl="alignNode1" presStyleIdx="1" presStyleCnt="3">
        <dgm:presLayoutVars>
          <dgm:chMax val="1"/>
          <dgm:bulletEnabled val="1"/>
        </dgm:presLayoutVars>
      </dgm:prSet>
      <dgm:spPr/>
      <dgm:t>
        <a:bodyPr/>
        <a:lstStyle/>
        <a:p>
          <a:endParaRPr lang="en-GB"/>
        </a:p>
      </dgm:t>
    </dgm:pt>
    <dgm:pt modelId="{8432A410-1352-4D1D-9E35-EBA060C1786C}" type="pres">
      <dgm:prSet presAssocID="{D30A459F-9030-4EC7-976B-068BC0A2959E}" presName="descendantText" presStyleLbl="alignAcc1" presStyleIdx="1" presStyleCnt="3">
        <dgm:presLayoutVars>
          <dgm:bulletEnabled val="1"/>
        </dgm:presLayoutVars>
      </dgm:prSet>
      <dgm:spPr/>
      <dgm:t>
        <a:bodyPr/>
        <a:lstStyle/>
        <a:p>
          <a:endParaRPr lang="en-GB"/>
        </a:p>
      </dgm:t>
    </dgm:pt>
    <dgm:pt modelId="{6B6E6C49-25B2-43B9-BD46-CE418347C0A0}" type="pres">
      <dgm:prSet presAssocID="{57635106-3D89-4C82-890F-0175F589501B}" presName="sp" presStyleCnt="0"/>
      <dgm:spPr/>
    </dgm:pt>
    <dgm:pt modelId="{1366A9D4-E9FA-40A6-BACF-153B708860D1}" type="pres">
      <dgm:prSet presAssocID="{D844F2CE-9C89-4CB7-81AC-35F04023C0FE}" presName="composite" presStyleCnt="0"/>
      <dgm:spPr/>
    </dgm:pt>
    <dgm:pt modelId="{68C77BAD-4696-4D9A-841D-FB9BD3B736C5}" type="pres">
      <dgm:prSet presAssocID="{D844F2CE-9C89-4CB7-81AC-35F04023C0FE}" presName="parentText" presStyleLbl="alignNode1" presStyleIdx="2" presStyleCnt="3">
        <dgm:presLayoutVars>
          <dgm:chMax val="1"/>
          <dgm:bulletEnabled val="1"/>
        </dgm:presLayoutVars>
      </dgm:prSet>
      <dgm:spPr/>
      <dgm:t>
        <a:bodyPr/>
        <a:lstStyle/>
        <a:p>
          <a:endParaRPr lang="en-GB"/>
        </a:p>
      </dgm:t>
    </dgm:pt>
    <dgm:pt modelId="{69F91871-358E-4DDA-B611-A4D1E0034B95}" type="pres">
      <dgm:prSet presAssocID="{D844F2CE-9C89-4CB7-81AC-35F04023C0FE}" presName="descendantText" presStyleLbl="alignAcc1" presStyleIdx="2" presStyleCnt="3">
        <dgm:presLayoutVars>
          <dgm:bulletEnabled val="1"/>
        </dgm:presLayoutVars>
      </dgm:prSet>
      <dgm:spPr/>
      <dgm:t>
        <a:bodyPr/>
        <a:lstStyle/>
        <a:p>
          <a:endParaRPr lang="en-GB"/>
        </a:p>
      </dgm:t>
    </dgm:pt>
  </dgm:ptLst>
  <dgm:cxnLst>
    <dgm:cxn modelId="{49EDCD8E-BD36-4D28-8FDC-F2C3B812F013}" type="presOf" srcId="{57D6D122-A223-4879-8616-1DD3C9C68829}" destId="{8432A410-1352-4D1D-9E35-EBA060C1786C}" srcOrd="0" destOrd="0" presId="urn:microsoft.com/office/officeart/2005/8/layout/chevron2"/>
    <dgm:cxn modelId="{3D0AB7FD-4FCC-43A0-928C-7E2C35E08B07}" type="presOf" srcId="{D30A459F-9030-4EC7-976B-068BC0A2959E}" destId="{1F4C3731-65D6-418F-ABC9-1F340C129244}" srcOrd="0" destOrd="0" presId="urn:microsoft.com/office/officeart/2005/8/layout/chevron2"/>
    <dgm:cxn modelId="{104D0615-EC1C-4885-8FAF-A2B8D0AC086B}" srcId="{D30A459F-9030-4EC7-976B-068BC0A2959E}" destId="{57D6D122-A223-4879-8616-1DD3C9C68829}" srcOrd="0" destOrd="0" parTransId="{F219B164-33F7-4F4E-BCD8-F8412D366132}" sibTransId="{21D660C6-A799-4A41-8644-D2B9EC9033CF}"/>
    <dgm:cxn modelId="{E3264008-4562-48D4-8624-F4BE49F2DFCE}" srcId="{8B5FCD8C-CD54-490D-8F50-083E5EB4AA56}" destId="{CA2EF4E8-C9FF-46F3-B7E6-6CE678D6F4D3}" srcOrd="0" destOrd="0" parTransId="{05B176CF-9FB4-4FCA-9D68-4018890398BC}" sibTransId="{203FF5C2-6EEC-4D32-973E-4E776E02D3BF}"/>
    <dgm:cxn modelId="{6DD7AD81-24E9-4FA4-969A-7D8DAD3CFBC6}" type="presOf" srcId="{8B5FCD8C-CD54-490D-8F50-083E5EB4AA56}" destId="{1F8C1E47-886E-4047-9239-16FE95006945}" srcOrd="0" destOrd="0" presId="urn:microsoft.com/office/officeart/2005/8/layout/chevron2"/>
    <dgm:cxn modelId="{84BFF558-E441-420A-8501-6A2DB14DF61B}" type="presOf" srcId="{D844F2CE-9C89-4CB7-81AC-35F04023C0FE}" destId="{68C77BAD-4696-4D9A-841D-FB9BD3B736C5}" srcOrd="0" destOrd="0" presId="urn:microsoft.com/office/officeart/2005/8/layout/chevron2"/>
    <dgm:cxn modelId="{673FD5B9-6FC7-464B-A1F1-D70865B79D0A}" srcId="{CA2EF4E8-C9FF-46F3-B7E6-6CE678D6F4D3}" destId="{14A573FF-DA07-4F44-8AD1-149DB1AD8D24}" srcOrd="0" destOrd="0" parTransId="{332BBCCF-681E-47CF-ADD3-B4989B729820}" sibTransId="{AFBB7F10-B80F-416D-896C-16D405B45169}"/>
    <dgm:cxn modelId="{9045F9D1-641F-40B0-A6A7-583852CD2918}" srcId="{8B5FCD8C-CD54-490D-8F50-083E5EB4AA56}" destId="{D844F2CE-9C89-4CB7-81AC-35F04023C0FE}" srcOrd="2" destOrd="0" parTransId="{8DB99AF2-DC48-4E36-ACC1-96B95B7979AC}" sibTransId="{595161FB-2C89-49A4-AB3D-33A9196A349D}"/>
    <dgm:cxn modelId="{F2BC8F17-9DE8-4EF5-A32A-AB1B7D833711}" type="presOf" srcId="{14A573FF-DA07-4F44-8AD1-149DB1AD8D24}" destId="{4D751A84-B58A-4E65-AE9A-6C5B0F8BC86A}" srcOrd="0" destOrd="0" presId="urn:microsoft.com/office/officeart/2005/8/layout/chevron2"/>
    <dgm:cxn modelId="{128F50D2-9915-415A-82D3-B84AB6FD93EF}" srcId="{D844F2CE-9C89-4CB7-81AC-35F04023C0FE}" destId="{054839A3-D1CC-48B2-9F97-56201E523E98}" srcOrd="1" destOrd="0" parTransId="{79A73F8C-80B0-48D1-8DE7-B8E91FC95F44}" sibTransId="{A1AA648C-0F0A-4F71-8EE9-FFB43B424C0F}"/>
    <dgm:cxn modelId="{3C2A6715-B865-40AA-B6B1-9F611B02F03B}" type="presOf" srcId="{BBCB819C-66CB-4155-8413-A16F5A54BBC5}" destId="{69F91871-358E-4DDA-B611-A4D1E0034B95}" srcOrd="0" destOrd="0" presId="urn:microsoft.com/office/officeart/2005/8/layout/chevron2"/>
    <dgm:cxn modelId="{9BB12E2D-51A5-415E-B69A-1C1EEB1FEAE2}" type="presOf" srcId="{054839A3-D1CC-48B2-9F97-56201E523E98}" destId="{69F91871-358E-4DDA-B611-A4D1E0034B95}" srcOrd="0" destOrd="1" presId="urn:microsoft.com/office/officeart/2005/8/layout/chevron2"/>
    <dgm:cxn modelId="{604A2543-343A-4FAC-9A67-3CD7C2C9C0C1}" srcId="{8B5FCD8C-CD54-490D-8F50-083E5EB4AA56}" destId="{D30A459F-9030-4EC7-976B-068BC0A2959E}" srcOrd="1" destOrd="0" parTransId="{51BEBAE5-85A8-4C93-BB53-4F4EB8027C2D}" sibTransId="{57635106-3D89-4C82-890F-0175F589501B}"/>
    <dgm:cxn modelId="{9F0A7639-75EF-4A39-B255-C576F03FB131}" srcId="{D844F2CE-9C89-4CB7-81AC-35F04023C0FE}" destId="{BBCB819C-66CB-4155-8413-A16F5A54BBC5}" srcOrd="0" destOrd="0" parTransId="{DCAFE31C-DCCF-45EB-B1E1-1B8661DCA7A9}" sibTransId="{D1421634-1D74-4809-9729-B89C66FFC8C5}"/>
    <dgm:cxn modelId="{4487E67B-7BD2-4B65-AD1E-10778EEB0196}" type="presOf" srcId="{CA2EF4E8-C9FF-46F3-B7E6-6CE678D6F4D3}" destId="{8156AB6B-7A4B-428B-B53D-58E3CF000253}" srcOrd="0" destOrd="0" presId="urn:microsoft.com/office/officeart/2005/8/layout/chevron2"/>
    <dgm:cxn modelId="{EE5D6234-4F1D-4B2F-8C1E-AC4029D088A8}" type="presParOf" srcId="{1F8C1E47-886E-4047-9239-16FE95006945}" destId="{A2DC1C92-CF3B-4C83-B201-7671D55C6212}" srcOrd="0" destOrd="0" presId="urn:microsoft.com/office/officeart/2005/8/layout/chevron2"/>
    <dgm:cxn modelId="{F588D8BF-1011-4783-B9EA-EA1D1EEEAB5D}" type="presParOf" srcId="{A2DC1C92-CF3B-4C83-B201-7671D55C6212}" destId="{8156AB6B-7A4B-428B-B53D-58E3CF000253}" srcOrd="0" destOrd="0" presId="urn:microsoft.com/office/officeart/2005/8/layout/chevron2"/>
    <dgm:cxn modelId="{930856CE-F327-4816-99C6-58E256C010AB}" type="presParOf" srcId="{A2DC1C92-CF3B-4C83-B201-7671D55C6212}" destId="{4D751A84-B58A-4E65-AE9A-6C5B0F8BC86A}" srcOrd="1" destOrd="0" presId="urn:microsoft.com/office/officeart/2005/8/layout/chevron2"/>
    <dgm:cxn modelId="{732010C7-27A4-4E7B-85F5-A99337A8F61E}" type="presParOf" srcId="{1F8C1E47-886E-4047-9239-16FE95006945}" destId="{1CAC3BFC-0863-4431-8718-42CC86555F49}" srcOrd="1" destOrd="0" presId="urn:microsoft.com/office/officeart/2005/8/layout/chevron2"/>
    <dgm:cxn modelId="{11AA3A66-13EC-4ACE-A43E-2E835FCC97E8}" type="presParOf" srcId="{1F8C1E47-886E-4047-9239-16FE95006945}" destId="{511175E8-1425-4062-8FC9-695F8BA37C8D}" srcOrd="2" destOrd="0" presId="urn:microsoft.com/office/officeart/2005/8/layout/chevron2"/>
    <dgm:cxn modelId="{E66A7EE9-C648-40C7-9C77-BD3391DDCBA6}" type="presParOf" srcId="{511175E8-1425-4062-8FC9-695F8BA37C8D}" destId="{1F4C3731-65D6-418F-ABC9-1F340C129244}" srcOrd="0" destOrd="0" presId="urn:microsoft.com/office/officeart/2005/8/layout/chevron2"/>
    <dgm:cxn modelId="{699DC92C-BD63-4F63-9FCC-3918E89171CB}" type="presParOf" srcId="{511175E8-1425-4062-8FC9-695F8BA37C8D}" destId="{8432A410-1352-4D1D-9E35-EBA060C1786C}" srcOrd="1" destOrd="0" presId="urn:microsoft.com/office/officeart/2005/8/layout/chevron2"/>
    <dgm:cxn modelId="{F0638049-1D98-40CB-937D-DD804151557C}" type="presParOf" srcId="{1F8C1E47-886E-4047-9239-16FE95006945}" destId="{6B6E6C49-25B2-43B9-BD46-CE418347C0A0}" srcOrd="3" destOrd="0" presId="urn:microsoft.com/office/officeart/2005/8/layout/chevron2"/>
    <dgm:cxn modelId="{C8C51722-4B2C-469C-A14A-2F5F65228D1D}" type="presParOf" srcId="{1F8C1E47-886E-4047-9239-16FE95006945}" destId="{1366A9D4-E9FA-40A6-BACF-153B708860D1}" srcOrd="4" destOrd="0" presId="urn:microsoft.com/office/officeart/2005/8/layout/chevron2"/>
    <dgm:cxn modelId="{BA14015F-C2CB-439B-9505-D26C391CC035}" type="presParOf" srcId="{1366A9D4-E9FA-40A6-BACF-153B708860D1}" destId="{68C77BAD-4696-4D9A-841D-FB9BD3B736C5}" srcOrd="0" destOrd="0" presId="urn:microsoft.com/office/officeart/2005/8/layout/chevron2"/>
    <dgm:cxn modelId="{E7AAC9D5-CCB8-4E77-AC55-2E728D541AF9}" type="presParOf" srcId="{1366A9D4-E9FA-40A6-BACF-153B708860D1}" destId="{69F91871-358E-4DDA-B611-A4D1E0034B95}"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cs typeface="+mn-cs"/>
              </a:defRPr>
            </a:lvl1pPr>
          </a:lstStyle>
          <a:p>
            <a:pPr>
              <a:defRPr/>
            </a:pPr>
            <a:endParaRPr lang="fr-FR" dirty="0"/>
          </a:p>
        </p:txBody>
      </p:sp>
      <p:sp>
        <p:nvSpPr>
          <p:cNvPr id="3" name="Espace réservé de la date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cs typeface="+mn-cs"/>
              </a:defRPr>
            </a:lvl1pPr>
          </a:lstStyle>
          <a:p>
            <a:pPr>
              <a:defRPr/>
            </a:pPr>
            <a:fld id="{5B96CCB0-EFBA-4804-BB13-084BDF167A35}" type="datetime1">
              <a:rPr lang="fr-FR"/>
              <a:pPr>
                <a:defRPr/>
              </a:pPr>
              <a:t>13/03/2012</a:t>
            </a:fld>
            <a:endParaRPr lang="fr-FR" dirty="0"/>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cs typeface="+mn-cs"/>
              </a:defRPr>
            </a:lvl1pPr>
          </a:lstStyle>
          <a:p>
            <a:pPr>
              <a:defRPr/>
            </a:pPr>
            <a:endParaRPr lang="fr-FR" dirty="0"/>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cs typeface="+mn-cs"/>
              </a:defRPr>
            </a:lvl1pPr>
          </a:lstStyle>
          <a:p>
            <a:pPr>
              <a:defRPr/>
            </a:pPr>
            <a:fld id="{21CB5DCC-56EB-4FC7-875F-2E0548F9D5D5}" type="slidenum">
              <a:rPr lang="fr-FR"/>
              <a:pPr>
                <a:defRPr/>
              </a:pPr>
              <a:t>‹#›</a:t>
            </a:fld>
            <a:endParaRPr lang="fr-FR"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cs typeface="+mn-cs"/>
              </a:defRPr>
            </a:lvl1pPr>
          </a:lstStyle>
          <a:p>
            <a:pPr>
              <a:defRPr/>
            </a:pPr>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cs typeface="+mn-cs"/>
              </a:defRPr>
            </a:lvl1pPr>
          </a:lstStyle>
          <a:p>
            <a:pPr>
              <a:defRPr/>
            </a:pPr>
            <a:fld id="{C4F42081-77F6-4C46-9ACE-060A054376FE}" type="datetime1">
              <a:rPr lang="fr-FR"/>
              <a:pPr>
                <a:defRPr/>
              </a:pPr>
              <a:t>13/03/2012</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nl-BE" noProof="0"/>
              <a:t>Cliquez pour modifier les styles du texte du masque</a:t>
            </a:r>
          </a:p>
          <a:p>
            <a:pPr lvl="1"/>
            <a:r>
              <a:rPr lang="nl-BE" noProof="0"/>
              <a:t>Deuxième niveau</a:t>
            </a:r>
          </a:p>
          <a:p>
            <a:pPr lvl="2"/>
            <a:r>
              <a:rPr lang="nl-BE" noProof="0"/>
              <a:t>Troisième niveau</a:t>
            </a:r>
          </a:p>
          <a:p>
            <a:pPr lvl="3"/>
            <a:r>
              <a:rPr lang="nl-BE" noProof="0"/>
              <a:t>Quatrième niveau</a:t>
            </a:r>
          </a:p>
          <a:p>
            <a:pPr lvl="4"/>
            <a:r>
              <a:rPr lang="nl-BE" noProof="0"/>
              <a:t>Cinquième niveau</a:t>
            </a:r>
            <a:endParaRPr lang="fr-FR" noProof="0"/>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cs typeface="+mn-cs"/>
              </a:defRPr>
            </a:lvl1pPr>
          </a:lstStyle>
          <a:p>
            <a:pPr>
              <a:defRPr/>
            </a:pPr>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cs typeface="+mn-cs"/>
              </a:defRPr>
            </a:lvl1pPr>
          </a:lstStyle>
          <a:p>
            <a:pPr>
              <a:defRPr/>
            </a:pPr>
            <a:fld id="{EB0C351E-6521-43D2-BFE2-1C5C7C2BECFB}" type="slidenum">
              <a:rPr lang="fr-FR"/>
              <a:pPr>
                <a:defRPr/>
              </a:pPr>
              <a:t>‹#›</a:t>
            </a:fld>
            <a:endParaRPr lang="fr-FR"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lvl="0"/>
            <a:r>
              <a:rPr lang="en-GB" sz="1400" dirty="0" smtClean="0"/>
              <a:t>SLAs set out a supplier’s specific commitments to provide services to an agreed quality and SLGs specify the level of compensation that the customer would be entitled to should the service not be provided at the agreed quality. They are usually used as part of RO. The associated KPIs (if agreed to) measure the actual level of performance and quality achieved by the supplier.</a:t>
            </a:r>
          </a:p>
          <a:p>
            <a:r>
              <a:rPr lang="en-GB" sz="1400" b="1" dirty="0" smtClean="0"/>
              <a:t>Therefore, SLAs, SLGs and KPIs can be useful in reducing the incentives for discriminatory behaviour</a:t>
            </a:r>
            <a:r>
              <a:rPr lang="en-GB" sz="1400" dirty="0" smtClean="0"/>
              <a:t>. For example, a regime which allows all operators to subscribe to the same SLAs may ensure all operators subscribe to the same terms and conditions (should they choose to). </a:t>
            </a:r>
          </a:p>
          <a:p>
            <a:pPr>
              <a:buFont typeface="Arial" pitchFamily="34" charset="0"/>
              <a:buChar char="•"/>
            </a:pPr>
            <a:r>
              <a:rPr lang="en-GB" sz="1400" dirty="0" smtClean="0"/>
              <a:t>Proactive payment of SLGs (for failures on the part of the SMP player) can also act as a deterrent against discriminatory behaviour. </a:t>
            </a:r>
          </a:p>
          <a:p>
            <a:r>
              <a:rPr lang="en-GB" sz="1400" dirty="0" smtClean="0"/>
              <a:t>It is also desirable for KPIs to be designed in a way which is consistent with the relevant SLAs by measuring the SMP player’s performance in service areas which are of importance to alternative operators. The use of SLAs without KPIs makes it harder to monitor non-discrimination.  KPIs which are not related in some way to SLAs appear of limited value since they would be measuring something which is apparently not considered to be important.</a:t>
            </a:r>
          </a:p>
          <a:p>
            <a:endParaRPr lang="en-GB" sz="14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GB" sz="1400" dirty="0" smtClean="0"/>
              <a:t>These principles are all about ensuring speedy and efficient switching of products and/or operators at the wholesale level.</a:t>
            </a:r>
          </a:p>
          <a:p>
            <a:endParaRPr lang="en-GB" sz="1400" dirty="0" smtClean="0"/>
          </a:p>
          <a:p>
            <a:r>
              <a:rPr lang="en-GB" sz="1400" dirty="0" smtClean="0"/>
              <a:t>We are also drawing a  distinction between switching process and network migration processes. In our mind switching processes are about switching between existing products, while network migration is all about migration between old and new networks and associated products. We will deal with issues of network migration as part of the second stage of the process.</a:t>
            </a:r>
          </a:p>
          <a:p>
            <a:endParaRPr lang="en-GB" sz="14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sz="14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12</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600" dirty="0" smtClean="0"/>
              <a:t>Good afternoon everybody</a:t>
            </a:r>
          </a:p>
          <a:p>
            <a:pPr>
              <a:buFontTx/>
              <a:buChar char="-"/>
            </a:pPr>
            <a:r>
              <a:rPr lang="en-GB" sz="1600" dirty="0" smtClean="0"/>
              <a:t>Introduce yourself</a:t>
            </a:r>
          </a:p>
          <a:p>
            <a:pPr>
              <a:buFontTx/>
              <a:buChar char="-"/>
            </a:pPr>
            <a:r>
              <a:rPr lang="en-GB" sz="1600" dirty="0" smtClean="0"/>
              <a:t>Thank everybody for coming</a:t>
            </a:r>
          </a:p>
          <a:p>
            <a:pPr>
              <a:buFontTx/>
              <a:buChar char="-"/>
            </a:pPr>
            <a:r>
              <a:rPr lang="en-GB" sz="1600" dirty="0" smtClean="0"/>
              <a:t>Thank the Commission for room facilities</a:t>
            </a:r>
          </a:p>
          <a:p>
            <a:endParaRPr lang="en-GB" sz="1600" dirty="0" smtClean="0"/>
          </a:p>
          <a:p>
            <a:r>
              <a:rPr lang="en-GB" sz="1600" dirty="0" smtClean="0"/>
              <a:t>As you all know BEREC has just published the </a:t>
            </a:r>
            <a:r>
              <a:rPr lang="en-GB" sz="1600" dirty="0" err="1" smtClean="0"/>
              <a:t>condoc</a:t>
            </a:r>
            <a:r>
              <a:rPr lang="en-GB" sz="1600" dirty="0" smtClean="0"/>
              <a:t> on HLP on ND which is the first stage in the review of the BEREC CPs</a:t>
            </a:r>
          </a:p>
          <a:p>
            <a:endParaRPr lang="en-GB" sz="1600" dirty="0" smtClean="0"/>
          </a:p>
          <a:p>
            <a:r>
              <a:rPr lang="en-GB" sz="1600" dirty="0" smtClean="0"/>
              <a:t>And the objectives of today are:</a:t>
            </a:r>
          </a:p>
          <a:p>
            <a:pPr>
              <a:buFontTx/>
              <a:buChar char="-"/>
            </a:pPr>
            <a:r>
              <a:rPr lang="en-GB" sz="1600" b="1" dirty="0" smtClean="0"/>
              <a:t>Firstly</a:t>
            </a:r>
            <a:r>
              <a:rPr lang="en-GB" sz="1600" dirty="0" smtClean="0"/>
              <a:t> set the </a:t>
            </a:r>
            <a:r>
              <a:rPr lang="en-GB" sz="1600" u="sng" dirty="0" smtClean="0"/>
              <a:t>scene</a:t>
            </a:r>
            <a:r>
              <a:rPr lang="en-GB" sz="1600" dirty="0" smtClean="0"/>
              <a:t> for you;</a:t>
            </a:r>
          </a:p>
          <a:p>
            <a:pPr>
              <a:buFontTx/>
              <a:buChar char="-"/>
            </a:pPr>
            <a:r>
              <a:rPr lang="en-GB" sz="1600" dirty="0" smtClean="0"/>
              <a:t> And most importantly allow you to </a:t>
            </a:r>
            <a:r>
              <a:rPr lang="en-GB" sz="1600" b="1" dirty="0" smtClean="0"/>
              <a:t>asks questions </a:t>
            </a:r>
            <a:r>
              <a:rPr lang="en-GB" sz="1600" dirty="0" smtClean="0"/>
              <a:t>of clarification and </a:t>
            </a:r>
            <a:r>
              <a:rPr lang="en-GB" sz="1600" b="1" dirty="0" smtClean="0"/>
              <a:t>provide your initial reactions</a:t>
            </a:r>
          </a:p>
          <a:p>
            <a:pPr>
              <a:buFontTx/>
              <a:buChar char="-"/>
            </a:pPr>
            <a:endParaRPr lang="en-GB" sz="1600" b="1" dirty="0" smtClean="0"/>
          </a:p>
          <a:p>
            <a:pPr>
              <a:buFontTx/>
              <a:buChar char="-"/>
            </a:pPr>
            <a:r>
              <a:rPr lang="en-GB" sz="1600" b="1" dirty="0" smtClean="0"/>
              <a:t>ANY COMMENTS on this?</a:t>
            </a:r>
          </a:p>
          <a:p>
            <a:endParaRPr lang="en-GB" sz="16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600" dirty="0" smtClean="0"/>
              <a:t>As mentioned in BEREC’s WP, one of the key activities this year is the review and update on the three BEREC CPs on WLA, WBA and WLL.</a:t>
            </a:r>
          </a:p>
          <a:p>
            <a:endParaRPr lang="en-GB" sz="1600" dirty="0" smtClean="0"/>
          </a:p>
          <a:p>
            <a:r>
              <a:rPr lang="en-GB" sz="1600" dirty="0" smtClean="0"/>
              <a:t>Therefore what I would like to in this presentation today is to</a:t>
            </a:r>
          </a:p>
          <a:p>
            <a:pPr>
              <a:buFontTx/>
              <a:buChar char="-"/>
            </a:pPr>
            <a:r>
              <a:rPr lang="en-GB" sz="1600" b="1" dirty="0" smtClean="0"/>
              <a:t>Firstly</a:t>
            </a:r>
            <a:r>
              <a:rPr lang="en-GB" sz="1600" dirty="0" smtClean="0"/>
              <a:t> set the </a:t>
            </a:r>
            <a:r>
              <a:rPr lang="en-GB" sz="1600" u="sng" dirty="0" smtClean="0"/>
              <a:t>scene</a:t>
            </a:r>
            <a:r>
              <a:rPr lang="en-GB" sz="1600" dirty="0" smtClean="0"/>
              <a:t> for you by discussing at a high level the </a:t>
            </a:r>
            <a:r>
              <a:rPr lang="en-GB" sz="1600" b="1" dirty="0" smtClean="0"/>
              <a:t>scope </a:t>
            </a:r>
            <a:r>
              <a:rPr lang="en-GB" sz="1600" dirty="0" smtClean="0"/>
              <a:t>of the review BEREC needs to undertake and the </a:t>
            </a:r>
            <a:r>
              <a:rPr lang="en-GB" sz="1600" b="1" dirty="0" smtClean="0"/>
              <a:t>process</a:t>
            </a:r>
            <a:r>
              <a:rPr lang="en-GB" sz="1600" dirty="0" smtClean="0"/>
              <a:t> we envisage following</a:t>
            </a:r>
          </a:p>
          <a:p>
            <a:pPr>
              <a:buFontTx/>
              <a:buChar char="-"/>
            </a:pPr>
            <a:r>
              <a:rPr lang="en-GB" sz="1600" dirty="0" smtClean="0"/>
              <a:t> </a:t>
            </a:r>
            <a:r>
              <a:rPr lang="en-GB" sz="1600" b="1" dirty="0" smtClean="0"/>
              <a:t>Secondly,</a:t>
            </a:r>
            <a:r>
              <a:rPr lang="en-GB" sz="1600" dirty="0" smtClean="0"/>
              <a:t>  with this </a:t>
            </a:r>
            <a:r>
              <a:rPr lang="en-GB" sz="1600" u="sng" dirty="0" smtClean="0"/>
              <a:t>context</a:t>
            </a:r>
            <a:r>
              <a:rPr lang="en-GB" sz="1600" dirty="0" smtClean="0"/>
              <a:t> in mind briefly touch on the BEREC HLP on ND which we asking the BOR to approve for public consultation.</a:t>
            </a:r>
          </a:p>
          <a:p>
            <a:endParaRPr lang="en-GB" sz="16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600" dirty="0" smtClean="0"/>
              <a:t>It is important to remember that the review of CPs is taking place under a revised  legal status – NRAs and Commission need to take utmost account of such CPs</a:t>
            </a:r>
          </a:p>
          <a:p>
            <a:endParaRPr lang="en-GB" sz="1600" dirty="0" smtClean="0"/>
          </a:p>
          <a:p>
            <a:r>
              <a:rPr lang="en-GB" sz="1600" dirty="0" smtClean="0"/>
              <a:t>We need to  update the CPs in order to</a:t>
            </a:r>
          </a:p>
          <a:p>
            <a:pPr>
              <a:buFontTx/>
              <a:buChar char="-"/>
            </a:pPr>
            <a:r>
              <a:rPr lang="en-GB" sz="1600" dirty="0" smtClean="0"/>
              <a:t>Make them </a:t>
            </a:r>
            <a:r>
              <a:rPr lang="en-GB" sz="1600" b="1" dirty="0" smtClean="0"/>
              <a:t>clearer</a:t>
            </a:r>
            <a:r>
              <a:rPr lang="en-GB" sz="1600" dirty="0" smtClean="0"/>
              <a:t> and more </a:t>
            </a:r>
            <a:r>
              <a:rPr lang="en-GB" sz="1600" b="1" dirty="0" smtClean="0"/>
              <a:t>concrete. </a:t>
            </a:r>
            <a:r>
              <a:rPr lang="en-GB" sz="1600" dirty="0" smtClean="0"/>
              <a:t>And we are all too aware of the expectations on BEREC to make its CPs stricter</a:t>
            </a:r>
          </a:p>
          <a:p>
            <a:pPr>
              <a:buFontTx/>
              <a:buChar char="-"/>
            </a:pPr>
            <a:r>
              <a:rPr lang="en-GB" sz="1600" dirty="0" smtClean="0"/>
              <a:t>We also need to take on board </a:t>
            </a:r>
            <a:r>
              <a:rPr lang="en-GB" sz="1600" b="1" dirty="0" smtClean="0"/>
              <a:t>new best practices </a:t>
            </a:r>
            <a:r>
              <a:rPr lang="en-GB" sz="1600" dirty="0" smtClean="0"/>
              <a:t>– the original CPs were agreed in 2006/07 and it is the right time to review them</a:t>
            </a:r>
          </a:p>
          <a:p>
            <a:pPr>
              <a:buFontTx/>
              <a:buChar char="-"/>
            </a:pPr>
            <a:r>
              <a:rPr lang="en-GB" sz="1600" dirty="0" smtClean="0"/>
              <a:t>We also need to reflect recent technological developments such as NGA.</a:t>
            </a:r>
          </a:p>
          <a:p>
            <a:pPr>
              <a:buFontTx/>
              <a:buChar char="-"/>
            </a:pPr>
            <a:endParaRPr lang="en-GB" sz="1600" dirty="0" smtClean="0"/>
          </a:p>
          <a:p>
            <a:r>
              <a:rPr lang="en-GB" sz="1600" dirty="0" smtClean="0"/>
              <a:t>The current CPs cluster around 3 key areas which we need to review and update:</a:t>
            </a:r>
          </a:p>
          <a:p>
            <a:pPr>
              <a:buFontTx/>
              <a:buChar char="-"/>
            </a:pPr>
            <a:r>
              <a:rPr lang="en-GB" sz="1600" dirty="0" smtClean="0"/>
              <a:t>Non-discrimination</a:t>
            </a:r>
          </a:p>
          <a:p>
            <a:pPr>
              <a:buFontTx/>
              <a:buChar char="-"/>
            </a:pPr>
            <a:r>
              <a:rPr lang="en-GB" sz="1600" dirty="0" smtClean="0"/>
              <a:t>Access</a:t>
            </a:r>
          </a:p>
          <a:p>
            <a:pPr>
              <a:buFontTx/>
              <a:buChar char="-"/>
            </a:pPr>
            <a:r>
              <a:rPr lang="en-GB" sz="1600" dirty="0" smtClean="0"/>
              <a:t>Pricing</a:t>
            </a:r>
          </a:p>
          <a:p>
            <a:r>
              <a:rPr lang="en-GB" sz="1600" dirty="0" smtClean="0"/>
              <a:t>Of which ND is the focus of our discussions today</a:t>
            </a:r>
            <a:endParaRPr lang="en-GB" sz="16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600" dirty="0" smtClean="0"/>
              <a:t>A very high level plan of the key milestones of the review process</a:t>
            </a:r>
          </a:p>
          <a:p>
            <a:endParaRPr lang="en-GB" sz="1600" dirty="0" smtClean="0"/>
          </a:p>
          <a:p>
            <a:r>
              <a:rPr lang="en-GB" sz="1600" dirty="0" smtClean="0"/>
              <a:t>A two stage consultation process where we first consult on HLP in the area of ND (which is now), followed by a consultation on the actual text of the CPs.</a:t>
            </a:r>
          </a:p>
          <a:p>
            <a:endParaRPr lang="en-GB" sz="1600" dirty="0" smtClean="0"/>
          </a:p>
          <a:p>
            <a:r>
              <a:rPr lang="en-GB" sz="1600" dirty="0" smtClean="0"/>
              <a:t>A two stage consultation allows us</a:t>
            </a:r>
          </a:p>
          <a:p>
            <a:pPr>
              <a:buFontTx/>
              <a:buChar char="-"/>
            </a:pPr>
            <a:r>
              <a:rPr lang="en-GB" sz="1600" dirty="0" smtClean="0"/>
              <a:t>To capitalise on the work we have already done on non-discrimination at the back end of last year</a:t>
            </a:r>
          </a:p>
          <a:p>
            <a:pPr>
              <a:buFontTx/>
              <a:buChar char="-"/>
            </a:pPr>
            <a:r>
              <a:rPr lang="en-GB" sz="1600" dirty="0" smtClean="0"/>
              <a:t>And tease out the key issues for stakeholders in this area.</a:t>
            </a:r>
          </a:p>
          <a:p>
            <a:pPr>
              <a:buFontTx/>
              <a:buChar char="-"/>
            </a:pPr>
            <a:endParaRPr lang="en-GB" sz="1600" dirty="0" smtClean="0"/>
          </a:p>
          <a:p>
            <a:r>
              <a:rPr lang="en-GB" sz="1600" dirty="0" smtClean="0"/>
              <a:t>With this context in mind the following two slides summarise the HLP in the area of ND which we are consulting on</a:t>
            </a:r>
          </a:p>
          <a:p>
            <a:endParaRPr lang="en-GB" sz="1600" dirty="0" smtClean="0"/>
          </a:p>
          <a:p>
            <a:r>
              <a:rPr lang="en-GB" sz="1600" b="1" dirty="0" smtClean="0"/>
              <a:t>Any comments on the Review Process</a:t>
            </a:r>
            <a:r>
              <a:rPr lang="en-GB" sz="1600" dirty="0" smtClean="0"/>
              <a:t>?</a:t>
            </a:r>
          </a:p>
          <a:p>
            <a:endParaRPr lang="en-GB" sz="1600" dirty="0" smtClean="0"/>
          </a:p>
          <a:p>
            <a:endParaRPr lang="en-GB" sz="16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600" b="1" dirty="0" smtClean="0"/>
              <a:t>Firstly</a:t>
            </a:r>
            <a:r>
              <a:rPr lang="en-GB" sz="1600" dirty="0" smtClean="0"/>
              <a:t>, we are proposing HLP which have no in-built exclusions (specific or generic)</a:t>
            </a:r>
          </a:p>
          <a:p>
            <a:pPr>
              <a:buFontTx/>
              <a:buChar char="-"/>
            </a:pPr>
            <a:r>
              <a:rPr lang="en-GB" sz="1600" dirty="0" smtClean="0"/>
              <a:t>This means that any deviations will need to be objectively justified.</a:t>
            </a:r>
          </a:p>
          <a:p>
            <a:pPr>
              <a:buFontTx/>
              <a:buChar char="-"/>
            </a:pPr>
            <a:r>
              <a:rPr lang="en-GB" sz="1600" dirty="0" smtClean="0"/>
              <a:t>At the same time these principles need to be flexible enough to reflect national circumstances. This is consistent with the spirit of the Directives which require remedies to be proportionate and justified.</a:t>
            </a:r>
          </a:p>
          <a:p>
            <a:pPr>
              <a:buFontTx/>
              <a:buChar char="-"/>
            </a:pPr>
            <a:endParaRPr lang="en-GB" sz="1600" dirty="0" smtClean="0"/>
          </a:p>
          <a:p>
            <a:r>
              <a:rPr lang="en-GB" sz="1600" b="1" dirty="0" smtClean="0"/>
              <a:t>Secondly</a:t>
            </a:r>
            <a:r>
              <a:rPr lang="en-GB" sz="1600" dirty="0" smtClean="0"/>
              <a:t>, this is the first stage of the process and we focussed on devising the right high level principles which could be applicable across all three markets. Where necessary they will be supported by further detailed guidance on how to implement them which we will provide as part of the update of the text of the CPs – this is by no means the end of the story.</a:t>
            </a:r>
          </a:p>
          <a:p>
            <a:endParaRPr lang="en-GB" sz="1600" dirty="0" smtClean="0"/>
          </a:p>
          <a:p>
            <a:r>
              <a:rPr lang="en-GB" sz="1600" b="1" dirty="0" smtClean="0"/>
              <a:t>Thirdly</a:t>
            </a:r>
            <a:r>
              <a:rPr lang="en-GB" sz="1600" dirty="0" smtClean="0"/>
              <a:t>, the HLP are consistent with BEREC’s response to the Commission’s questionnaire on ND.</a:t>
            </a:r>
          </a:p>
          <a:p>
            <a:endParaRPr lang="en-GB" sz="16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GB" sz="1400" dirty="0" smtClean="0"/>
              <a:t>Focus on non-price – we will deal with pricing issues as part of the next stage of the review process</a:t>
            </a:r>
          </a:p>
          <a:p>
            <a:endParaRPr lang="en-GB" sz="1400" dirty="0" smtClean="0"/>
          </a:p>
          <a:p>
            <a:r>
              <a:rPr lang="en-GB" sz="1400" dirty="0" smtClean="0"/>
              <a:t>Just as a reminder the proposed principles are devised to achieve 4 main objectives</a:t>
            </a:r>
          </a:p>
          <a:p>
            <a:pPr>
              <a:buFontTx/>
              <a:buChar char="-"/>
            </a:pPr>
            <a:r>
              <a:rPr lang="en-GB" sz="1400" dirty="0" smtClean="0"/>
              <a:t>Level playing field: this is where we propose principles around the need for NRAs to impose a general ND obligation, supported by further clarifications on a case by case basis. </a:t>
            </a:r>
          </a:p>
          <a:p>
            <a:pPr>
              <a:buFontTx/>
              <a:buChar char="-"/>
            </a:pPr>
            <a:r>
              <a:rPr lang="en-GB" sz="1400" dirty="0" smtClean="0"/>
              <a:t>The avoidance of unjustified first mover advantage. This is about  principles around the timely availability of wholesale inputs.</a:t>
            </a:r>
          </a:p>
          <a:p>
            <a:pPr>
              <a:buFontTx/>
              <a:buChar char="-"/>
            </a:pPr>
            <a:r>
              <a:rPr lang="en-GB" sz="1400" dirty="0" smtClean="0"/>
              <a:t>The provision of access products of reasonable quality. This includes principles around SLA, SLGs and KPIs. We believe all three have an important role to play in ensuring non-discrimination, with KPIs being a very important monitoring tool.</a:t>
            </a:r>
          </a:p>
          <a:p>
            <a:pPr>
              <a:buFontTx/>
              <a:buChar char="-"/>
            </a:pPr>
            <a:r>
              <a:rPr lang="en-GB" sz="1400" dirty="0" smtClean="0"/>
              <a:t>And finally the provision of efficient wholesale switching processes. This is about principles around ensuring a speedy and efficient switching of providers and/or products at the wholesale level.</a:t>
            </a:r>
          </a:p>
          <a:p>
            <a:pPr>
              <a:buFontTx/>
              <a:buChar char="-"/>
            </a:pPr>
            <a:endParaRPr lang="en-GB" sz="1400" dirty="0" smtClean="0"/>
          </a:p>
          <a:p>
            <a:r>
              <a:rPr lang="en-GB" sz="1400" dirty="0" smtClean="0"/>
              <a:t>What I propose to do now is for us to concentrate on each objective in turn: I will provide a short intro and then open it up for discussion to the floor</a:t>
            </a:r>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GB" sz="1400" dirty="0" smtClean="0"/>
              <a:t>The first objective is how to achieve a level playing field for all from the outset </a:t>
            </a:r>
          </a:p>
          <a:p>
            <a:endParaRPr lang="en-GB" sz="1400" dirty="0" smtClean="0"/>
          </a:p>
          <a:p>
            <a:r>
              <a:rPr lang="en-GB" sz="1400" dirty="0" smtClean="0"/>
              <a:t>We have proposed 4 generic principles:</a:t>
            </a:r>
          </a:p>
          <a:p>
            <a:pPr>
              <a:buFontTx/>
              <a:buChar char="-"/>
            </a:pPr>
            <a:r>
              <a:rPr lang="en-GB" sz="1400" dirty="0" smtClean="0"/>
              <a:t>A general obligation not to discriminate which when required NRAS can further support by providing further guidance o how it should be interpreted on a case by case basis</a:t>
            </a:r>
          </a:p>
          <a:p>
            <a:pPr lvl="1">
              <a:buFontTx/>
              <a:buChar char="-"/>
            </a:pPr>
            <a:r>
              <a:rPr lang="en-GB" sz="1400" dirty="0" smtClean="0"/>
              <a:t>And in fact the subsequent objectives we will be talking about are 3 ways of achieving this</a:t>
            </a:r>
          </a:p>
          <a:p>
            <a:pPr>
              <a:buFontTx/>
              <a:buChar char="-"/>
            </a:pPr>
            <a:r>
              <a:rPr lang="en-GB" sz="1400" dirty="0" smtClean="0"/>
              <a:t>BEREC believes that the imposition of equivalence is very important in achieving a level playing field: the precise form of it (EOI </a:t>
            </a:r>
            <a:r>
              <a:rPr lang="en-GB" sz="1400" dirty="0" err="1" smtClean="0"/>
              <a:t>ve</a:t>
            </a:r>
            <a:r>
              <a:rPr lang="en-GB" sz="1400" dirty="0" smtClean="0"/>
              <a:t> EOO) depends on the particular competition problem identified and where the benefits out-weight the costs</a:t>
            </a:r>
          </a:p>
          <a:p>
            <a:pPr>
              <a:buFontTx/>
              <a:buChar char="-"/>
            </a:pPr>
            <a:r>
              <a:rPr lang="en-GB" sz="1400" dirty="0" smtClean="0"/>
              <a:t>Functional separation to be imposed as a remedy of last resort and when remedies on all markets (not only these 3) have failed...</a:t>
            </a:r>
          </a:p>
          <a:p>
            <a:endParaRPr lang="en-GB" sz="1400"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GB" sz="1400" dirty="0" smtClean="0"/>
              <a:t>The second objective is all about reducing barriers to entry by ensuring that alternative operators have timely access to wholesale inputs </a:t>
            </a:r>
            <a:r>
              <a:rPr lang="en-GB" sz="1400" dirty="0" err="1" smtClean="0"/>
              <a:t>i</a:t>
            </a:r>
            <a:r>
              <a:rPr lang="en-GB" sz="1400" dirty="0" smtClean="0"/>
              <a:t> order to provide new downstream services at the same time as the SMP player</a:t>
            </a:r>
          </a:p>
          <a:p>
            <a:pPr marL="342900" lvl="1" indent="-342900">
              <a:spcBef>
                <a:spcPts val="0"/>
              </a:spcBef>
              <a:buFont typeface="Arial" pitchFamily="34" charset="0"/>
              <a:buChar char="•"/>
            </a:pPr>
            <a:endParaRPr lang="en-GB" sz="1400" dirty="0" smtClean="0"/>
          </a:p>
          <a:p>
            <a:pPr marL="0" lvl="1" indent="-342900"/>
            <a:r>
              <a:rPr lang="en-GB" sz="1400" dirty="0" smtClean="0">
                <a:ea typeface="ＭＳ Ｐゴシック" charset="-128"/>
                <a:cs typeface="ＭＳ Ｐゴシック" charset="-128"/>
              </a:rPr>
              <a:t>There may be some special circumstances when first mover advantage can be justified In the case of </a:t>
            </a:r>
            <a:r>
              <a:rPr lang="en-GB" sz="1400" b="1" dirty="0" smtClean="0">
                <a:ea typeface="ＭＳ Ｐゴシック" charset="-128"/>
                <a:cs typeface="ＭＳ Ｐゴシック" charset="-128"/>
              </a:rPr>
              <a:t>innovative retail products </a:t>
            </a:r>
            <a:r>
              <a:rPr lang="en-GB" sz="1400" dirty="0" smtClean="0">
                <a:ea typeface="ＭＳ Ｐゴシック" charset="-128"/>
                <a:cs typeface="ＭＳ Ｐゴシック" charset="-128"/>
              </a:rPr>
              <a:t>where the risk of a long-term distortion to competition is minimised. These are to be treated as </a:t>
            </a:r>
            <a:r>
              <a:rPr lang="en-GB" sz="1400" b="1" dirty="0" smtClean="0">
                <a:ea typeface="ＭＳ Ｐゴシック" charset="-128"/>
                <a:cs typeface="ＭＳ Ｐゴシック" charset="-128"/>
              </a:rPr>
              <a:t>an exception for justified objective </a:t>
            </a:r>
            <a:r>
              <a:rPr lang="en-GB" sz="1400" dirty="0" smtClean="0">
                <a:ea typeface="ＭＳ Ｐゴシック" charset="-128"/>
                <a:cs typeface="ＭＳ Ｐゴシック" charset="-128"/>
              </a:rPr>
              <a:t>reasons and require careful consideration on a case-by-case basis. </a:t>
            </a:r>
          </a:p>
          <a:p>
            <a:endParaRPr lang="en-GB" sz="1400" dirty="0" smtClean="0"/>
          </a:p>
          <a:p>
            <a:r>
              <a:rPr lang="en-GB" sz="1400" dirty="0" smtClean="0"/>
              <a:t>So the principles we propose are...</a:t>
            </a:r>
          </a:p>
          <a:p>
            <a:pPr>
              <a:buFontTx/>
              <a:buChar char="-"/>
            </a:pPr>
            <a:r>
              <a:rPr lang="en-GB" sz="1400" b="1" dirty="0" smtClean="0"/>
              <a:t>Principle 5 supported by two sub-principles </a:t>
            </a:r>
            <a:r>
              <a:rPr lang="en-GB" sz="1400" dirty="0" smtClean="0"/>
              <a:t>– ensure the methodology is made public beforehand and where </a:t>
            </a:r>
            <a:r>
              <a:rPr lang="en-GB" sz="1400" dirty="0" err="1" smtClean="0"/>
              <a:t>replicability</a:t>
            </a:r>
            <a:r>
              <a:rPr lang="en-GB" sz="1400" dirty="0" smtClean="0"/>
              <a:t> cannot be achieved the SMP players either amends the current wholesale product or makes a new one available</a:t>
            </a:r>
          </a:p>
          <a:p>
            <a:pPr>
              <a:buFontTx/>
              <a:buChar char="-"/>
            </a:pPr>
            <a:r>
              <a:rPr lang="en-GB" sz="1400" b="1" dirty="0" smtClean="0"/>
              <a:t>In principle 6 we differentiate</a:t>
            </a:r>
            <a:r>
              <a:rPr lang="en-GB" sz="1400" dirty="0" smtClean="0"/>
              <a:t> between the NEED to make certain technical information available in advance </a:t>
            </a:r>
            <a:r>
              <a:rPr lang="en-GB" sz="1400" dirty="0" err="1" smtClean="0"/>
              <a:t>vs</a:t>
            </a:r>
            <a:r>
              <a:rPr lang="en-GB" sz="1400" dirty="0" smtClean="0"/>
              <a:t> the NEED to make the new wholesale product available to all at the same time</a:t>
            </a:r>
          </a:p>
          <a:p>
            <a:pPr>
              <a:buFontTx/>
              <a:buChar char="-"/>
            </a:pPr>
            <a:r>
              <a:rPr lang="en-GB" sz="1400" dirty="0" smtClean="0"/>
              <a:t> We want to ensure the </a:t>
            </a:r>
            <a:r>
              <a:rPr lang="en-GB" sz="1400" b="1" dirty="0" smtClean="0"/>
              <a:t>new product is fir for purpose</a:t>
            </a:r>
          </a:p>
          <a:p>
            <a:pPr>
              <a:buFontTx/>
              <a:buChar char="-"/>
            </a:pPr>
            <a:r>
              <a:rPr lang="en-GB" sz="1400" dirty="0" smtClean="0"/>
              <a:t>Principle </a:t>
            </a:r>
            <a:r>
              <a:rPr lang="en-GB" sz="1400" b="1" dirty="0" smtClean="0"/>
              <a:t>8 offers a safety net</a:t>
            </a:r>
            <a:endParaRPr lang="en-GB" sz="1400" b="1" dirty="0"/>
          </a:p>
        </p:txBody>
      </p:sp>
      <p:sp>
        <p:nvSpPr>
          <p:cNvPr id="4" name="Slide Number Placeholder 3"/>
          <p:cNvSpPr>
            <a:spLocks noGrp="1"/>
          </p:cNvSpPr>
          <p:nvPr>
            <p:ph type="sldNum" sz="quarter" idx="10"/>
          </p:nvPr>
        </p:nvSpPr>
        <p:spPr/>
        <p:txBody>
          <a:bodyPr/>
          <a:lstStyle/>
          <a:p>
            <a:pPr>
              <a:defRPr/>
            </a:pPr>
            <a:fld id="{EB0C351E-6521-43D2-BFE2-1C5C7C2BECFB}" type="slidenum">
              <a:rPr lang="fr-FR" smtClean="0"/>
              <a:pPr>
                <a:defRPr/>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pic>
        <p:nvPicPr>
          <p:cNvPr id="7" name="Image 6" descr="PPT BEREC 1.jpg"/>
          <p:cNvPicPr>
            <a:picLocks noChangeAspect="1"/>
          </p:cNvPicPr>
          <p:nvPr userDrawn="1"/>
        </p:nvPicPr>
        <p:blipFill>
          <a:blip r:embed="rId2"/>
          <a:srcRect/>
          <a:stretch>
            <a:fillRect/>
          </a:stretch>
        </p:blipFill>
        <p:spPr bwMode="auto">
          <a:xfrm>
            <a:off x="0" y="215900"/>
            <a:ext cx="9144000" cy="1804988"/>
          </a:xfrm>
          <a:prstGeom prst="rect">
            <a:avLst/>
          </a:prstGeom>
          <a:noFill/>
          <a:ln w="9525">
            <a:noFill/>
            <a:miter lim="800000"/>
            <a:headEnd/>
            <a:tailEnd/>
          </a:ln>
        </p:spPr>
      </p:pic>
      <p:sp>
        <p:nvSpPr>
          <p:cNvPr id="3" name="Espace réservé du texte 2"/>
          <p:cNvSpPr>
            <a:spLocks noGrp="1"/>
          </p:cNvSpPr>
          <p:nvPr>
            <p:ph type="body" idx="1"/>
          </p:nvPr>
        </p:nvSpPr>
        <p:spPr>
          <a:xfrm>
            <a:off x="1937564" y="2142311"/>
            <a:ext cx="6749236" cy="2320925"/>
          </a:xfrm>
        </p:spPr>
        <p:txBody>
          <a:bodyPr>
            <a:noAutofit/>
          </a:bodyPr>
          <a:lstStyle>
            <a:lvl1pPr marL="0" indent="0">
              <a:lnSpc>
                <a:spcPts val="3700"/>
              </a:lnSpc>
              <a:buNone/>
              <a:defRPr sz="4000" b="1" spc="100" baseline="0">
                <a:solidFill>
                  <a:srgbClr val="18276E"/>
                </a:solidFill>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1916071" y="5509840"/>
            <a:ext cx="6770729" cy="487362"/>
          </a:xfrm>
        </p:spPr>
        <p:txBody>
          <a:bodyPr>
            <a:normAutofit/>
          </a:bodyPr>
          <a:lstStyle>
            <a:lvl1pPr>
              <a:buNone/>
              <a:defRPr sz="2000" spc="-100" baseline="0">
                <a:solidFill>
                  <a:srgbClr val="18276E"/>
                </a:solidFill>
                <a:latin typeface="Arial"/>
                <a:cs typeface="Aria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p:txBody>
      </p:sp>
      <p:sp>
        <p:nvSpPr>
          <p:cNvPr id="5" name="Espace réservé du texte 4"/>
          <p:cNvSpPr>
            <a:spLocks noGrp="1"/>
          </p:cNvSpPr>
          <p:nvPr>
            <p:ph type="body" sz="quarter" idx="3"/>
          </p:nvPr>
        </p:nvSpPr>
        <p:spPr>
          <a:xfrm>
            <a:off x="1937564" y="3355731"/>
            <a:ext cx="6749236" cy="639762"/>
          </a:xfrm>
        </p:spPr>
        <p:txBody>
          <a:bodyPr anchor="b">
            <a:noAutofit/>
          </a:bodyPr>
          <a:lstStyle>
            <a:lvl1pPr marL="0" indent="0">
              <a:buNone/>
              <a:defRPr sz="4000" b="1" spc="90" baseline="0">
                <a:solidFill>
                  <a:srgbClr val="752B4B"/>
                </a:solidFill>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1916072" y="5817354"/>
            <a:ext cx="6770729" cy="487362"/>
          </a:xfrm>
        </p:spPr>
        <p:txBody>
          <a:bodyPr>
            <a:normAutofit/>
          </a:bodyPr>
          <a:lstStyle>
            <a:lvl1pPr>
              <a:buNone/>
              <a:defRPr sz="2000" b="0" i="1" spc="-90" baseline="0">
                <a:solidFill>
                  <a:srgbClr val="18276E"/>
                </a:solidFill>
                <a:latin typeface="Arial"/>
                <a:cs typeface="Aria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p:txBody>
      </p:sp>
      <p:sp>
        <p:nvSpPr>
          <p:cNvPr id="8" name="Espace réservé du numéro de diapositive 5"/>
          <p:cNvSpPr>
            <a:spLocks noGrp="1"/>
          </p:cNvSpPr>
          <p:nvPr>
            <p:ph type="sldNum" sz="quarter" idx="10"/>
          </p:nvPr>
        </p:nvSpPr>
        <p:spPr/>
        <p:txBody>
          <a:bodyPr/>
          <a:lstStyle>
            <a:lvl1pPr>
              <a:defRPr>
                <a:latin typeface="Arial" pitchFamily="-112" charset="0"/>
                <a:ea typeface="Arial" pitchFamily="-112" charset="0"/>
                <a:cs typeface="Arial" pitchFamily="-112" charset="0"/>
              </a:defRPr>
            </a:lvl1pPr>
          </a:lstStyle>
          <a:p>
            <a:pPr>
              <a:defRPr/>
            </a:pPr>
            <a:fld id="{4D5E6C48-0A91-4FD1-958C-B822CD851A87}" type="slidenum">
              <a:rPr lang="fr-FR"/>
              <a:pPr>
                <a:defRPr/>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6" descr="PPT BEREC 2.jpg"/>
          <p:cNvPicPr>
            <a:picLocks noChangeAspect="1"/>
          </p:cNvPicPr>
          <p:nvPr userDrawn="1"/>
        </p:nvPicPr>
        <p:blipFill>
          <a:blip r:embed="rId2"/>
          <a:srcRect/>
          <a:stretch>
            <a:fillRect/>
          </a:stretch>
        </p:blipFill>
        <p:spPr bwMode="auto">
          <a:xfrm>
            <a:off x="0" y="1588"/>
            <a:ext cx="9151938" cy="1392237"/>
          </a:xfrm>
          <a:prstGeom prst="rect">
            <a:avLst/>
          </a:prstGeom>
          <a:noFill/>
          <a:ln w="9525">
            <a:noFill/>
            <a:miter lim="800000"/>
            <a:headEnd/>
            <a:tailEnd/>
          </a:ln>
        </p:spPr>
      </p:pic>
      <p:sp>
        <p:nvSpPr>
          <p:cNvPr id="2" name="Titre 1"/>
          <p:cNvSpPr>
            <a:spLocks noGrp="1"/>
          </p:cNvSpPr>
          <p:nvPr>
            <p:ph type="title"/>
          </p:nvPr>
        </p:nvSpPr>
        <p:spPr>
          <a:xfrm>
            <a:off x="500034" y="1489435"/>
            <a:ext cx="5791200" cy="762000"/>
          </a:xfrm>
        </p:spPr>
        <p:txBody>
          <a:bodyPr anchor="t">
            <a:normAutofit/>
          </a:bodyPr>
          <a:lstStyle>
            <a:lvl1pPr algn="l">
              <a:defRPr sz="3000" b="1" baseline="0">
                <a:solidFill>
                  <a:srgbClr val="18276E"/>
                </a:solidFill>
              </a:defRPr>
            </a:lvl1pPr>
          </a:lstStyle>
          <a:p>
            <a:r>
              <a:rPr lang="fr-FR" smtClean="0"/>
              <a:t>Cliquez pour modifier le style du titre</a:t>
            </a:r>
            <a:endParaRPr lang="fr-FR" dirty="0"/>
          </a:p>
        </p:txBody>
      </p:sp>
      <p:sp>
        <p:nvSpPr>
          <p:cNvPr id="3" name="Espace réservé du contenu 2"/>
          <p:cNvSpPr>
            <a:spLocks noGrp="1"/>
          </p:cNvSpPr>
          <p:nvPr>
            <p:ph idx="1"/>
          </p:nvPr>
        </p:nvSpPr>
        <p:spPr>
          <a:xfrm>
            <a:off x="500034" y="2251435"/>
            <a:ext cx="7786742" cy="3879173"/>
          </a:xfrm>
        </p:spPr>
        <p:txBody>
          <a:bodyPr lIns="108000" tIns="172800" rIns="0" bIns="0">
            <a:noAutofit/>
          </a:bodyPr>
          <a:lstStyle>
            <a:lvl1pPr marL="0" indent="342000" algn="l">
              <a:lnSpc>
                <a:spcPts val="1900"/>
              </a:lnSpc>
              <a:spcBef>
                <a:spcPts val="690"/>
              </a:spcBef>
              <a:spcAft>
                <a:spcPts val="0"/>
              </a:spcAft>
              <a:buClr>
                <a:srgbClr val="752B4B"/>
              </a:buClr>
              <a:buSzPct val="125000"/>
              <a:buFont typeface="Wingdings" charset="2"/>
              <a:buChar char="§"/>
              <a:defRPr sz="2700" b="0" i="0" cap="none" spc="80" baseline="30000">
                <a:solidFill>
                  <a:srgbClr val="18276E"/>
                </a:solidFill>
                <a:latin typeface="Arial Narrow"/>
                <a:cs typeface="Arial"/>
              </a:defRPr>
            </a:lvl1pPr>
            <a:lvl2pPr marL="637200" algn="l">
              <a:lnSpc>
                <a:spcPts val="1900"/>
              </a:lnSpc>
              <a:spcBef>
                <a:spcPts val="550"/>
              </a:spcBef>
              <a:buClr>
                <a:srgbClr val="752B4B"/>
              </a:buClr>
              <a:buSzPct val="130000"/>
              <a:buFont typeface="Arial"/>
              <a:buNone/>
              <a:tabLst>
                <a:tab pos="342900" algn="l"/>
              </a:tabLst>
              <a:defRPr sz="2700" spc="80" baseline="26000">
                <a:solidFill>
                  <a:srgbClr val="18276E"/>
                </a:solidFill>
                <a:latin typeface="Arial Narrow"/>
                <a:cs typeface="Arial Narrow"/>
              </a:defRPr>
            </a:lvl2pPr>
            <a:lvl3pPr>
              <a:buClr>
                <a:srgbClr val="752B4B"/>
              </a:buClr>
              <a:buSzPct val="130000"/>
              <a:buFont typeface="Wingdings" charset="2"/>
              <a:buChar char="§"/>
              <a:defRPr/>
            </a:lvl3pPr>
            <a:lvl4pPr>
              <a:buClr>
                <a:srgbClr val="752B4B"/>
              </a:buClr>
              <a:buSzPct val="130000"/>
              <a:buFont typeface="Wingdings" charset="2"/>
              <a:buChar char="§"/>
              <a:defRPr/>
            </a:lvl4pPr>
            <a:lvl5pPr>
              <a:buClr>
                <a:srgbClr val="752B4B"/>
              </a:buClr>
              <a:buSzPct val="130000"/>
              <a:buFont typeface="Wingdings" charset="2"/>
              <a:buNone/>
              <a:defRPr/>
            </a:lvl5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atin typeface="Arial" pitchFamily="-112" charset="0"/>
                <a:ea typeface="Arial" pitchFamily="-112" charset="0"/>
                <a:cs typeface="Arial" pitchFamily="-112" charset="0"/>
              </a:defRPr>
            </a:lvl1pPr>
          </a:lstStyle>
          <a:p>
            <a:pPr>
              <a:defRPr/>
            </a:pPr>
            <a:fld id="{36C3F86A-A658-4321-87C5-8228527C05C7}" type="slidenum">
              <a:rPr lang="fr-FR"/>
              <a:pPr>
                <a:defRPr/>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BE" smtClean="0"/>
              <a:t>Cliquez et modifiez le titre</a:t>
            </a:r>
            <a:endParaRPr lang="fr-FR"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FR"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Times New Roman" pitchFamily="-112" charset="0"/>
                <a:cs typeface="+mn-cs"/>
              </a:defRPr>
            </a:lvl1pPr>
          </a:lstStyle>
          <a:p>
            <a:pPr>
              <a:defRPr/>
            </a:pP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imes New Roman" pitchFamily="-112" charset="0"/>
                <a:cs typeface="+mn-cs"/>
              </a:defRPr>
            </a:lvl1pPr>
          </a:lstStyle>
          <a:p>
            <a:pPr>
              <a:defRPr/>
            </a:pP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Times New Roman" pitchFamily="-112" charset="0"/>
                <a:cs typeface="+mn-cs"/>
              </a:defRPr>
            </a:lvl1pPr>
          </a:lstStyle>
          <a:p>
            <a:pPr>
              <a:defRPr/>
            </a:pPr>
            <a:fld id="{44D1D796-533A-412E-9EE6-C6FE9C34DE3E}" type="slidenum">
              <a:rPr lang="fr-FR"/>
              <a:pPr>
                <a:defRPr/>
              </a:pPr>
              <a:t>‹#›</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pitchFamily="-112"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pitchFamily="-112"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pitchFamily="-112"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pitchFamily="-112"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pitchFamily="-112" charset="0"/>
        </a:defRPr>
      </a:lvl6pPr>
      <a:lvl7pPr marL="914400" algn="ctr" defTabSz="457200" rtl="0" fontAlgn="base">
        <a:spcBef>
          <a:spcPct val="0"/>
        </a:spcBef>
        <a:spcAft>
          <a:spcPct val="0"/>
        </a:spcAft>
        <a:defRPr sz="4400">
          <a:solidFill>
            <a:schemeClr val="tx1"/>
          </a:solidFill>
          <a:latin typeface="Arial" pitchFamily="-112" charset="0"/>
        </a:defRPr>
      </a:lvl7pPr>
      <a:lvl8pPr marL="1371600" algn="ctr" defTabSz="457200" rtl="0" fontAlgn="base">
        <a:spcBef>
          <a:spcPct val="0"/>
        </a:spcBef>
        <a:spcAft>
          <a:spcPct val="0"/>
        </a:spcAft>
        <a:defRPr sz="4400">
          <a:solidFill>
            <a:schemeClr val="tx1"/>
          </a:solidFill>
          <a:latin typeface="Arial" pitchFamily="-112" charset="0"/>
        </a:defRPr>
      </a:lvl8pPr>
      <a:lvl9pPr marL="1828800" algn="ctr" defTabSz="457200" rtl="0" fontAlgn="base">
        <a:spcBef>
          <a:spcPct val="0"/>
        </a:spcBef>
        <a:spcAft>
          <a:spcPct val="0"/>
        </a:spcAft>
        <a:defRPr sz="4400">
          <a:solidFill>
            <a:schemeClr val="tx1"/>
          </a:solidFill>
          <a:latin typeface="Arial" pitchFamily="-112"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628650" indent="-285750" algn="l" defTabSz="457200" rtl="0" eaLnBrk="0" fontAlgn="base" hangingPunct="0">
        <a:spcBef>
          <a:spcPct val="20000"/>
        </a:spcBef>
        <a:spcAft>
          <a:spcPct val="0"/>
        </a:spcAft>
        <a:buChar char="–"/>
        <a:defRPr sz="3200" kern="1200">
          <a:solidFill>
            <a:schemeClr val="tx1"/>
          </a:solidFill>
          <a:latin typeface="+mn-lt"/>
          <a:ea typeface="ＭＳ Ｐゴシック" pitchFamily="-112"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2"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2"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Espace réservé du texte 21"/>
          <p:cNvSpPr>
            <a:spLocks noGrp="1"/>
          </p:cNvSpPr>
          <p:nvPr>
            <p:ph type="body" idx="1"/>
          </p:nvPr>
        </p:nvSpPr>
        <p:spPr>
          <a:xfrm>
            <a:off x="1938338" y="2141538"/>
            <a:ext cx="6748462" cy="1001712"/>
          </a:xfrm>
        </p:spPr>
        <p:txBody>
          <a:bodyPr/>
          <a:lstStyle/>
          <a:p>
            <a:pPr eaLnBrk="1" hangingPunct="1">
              <a:defRPr/>
            </a:pPr>
            <a:r>
              <a:rPr lang="en-GB" dirty="0" smtClean="0"/>
              <a:t>Review of BEREC Common Positions</a:t>
            </a:r>
          </a:p>
          <a:p>
            <a:pPr eaLnBrk="1" hangingPunct="1">
              <a:defRPr/>
            </a:pPr>
            <a:r>
              <a:rPr lang="en-GB" sz="3200" i="1" dirty="0" smtClean="0">
                <a:latin typeface="Arial Narrow" pitchFamily="-112" charset="0"/>
                <a:ea typeface="Arial Narrow" pitchFamily="-112" charset="0"/>
                <a:cs typeface="Arial Narrow" pitchFamily="-112" charset="0"/>
              </a:rPr>
              <a:t>Stage 1: high level principles on issues of non-discrimination</a:t>
            </a:r>
            <a:endParaRPr lang="fr-FR" sz="3200" i="1" dirty="0" smtClean="0">
              <a:latin typeface="Arial Narrow" pitchFamily="-112" charset="0"/>
              <a:ea typeface="Arial Narrow" pitchFamily="-112" charset="0"/>
              <a:cs typeface="Arial Narrow" pitchFamily="-112" charset="0"/>
            </a:endParaRPr>
          </a:p>
          <a:p>
            <a:pPr eaLnBrk="1" hangingPunct="1">
              <a:buFont typeface="Arial" pitchFamily="-112" charset="0"/>
              <a:buNone/>
              <a:defRPr/>
            </a:pPr>
            <a:endParaRPr lang="fr-FR" dirty="0">
              <a:latin typeface="Arial Narrow" pitchFamily="-112" charset="0"/>
              <a:ea typeface="Arial Narrow" pitchFamily="-112" charset="0"/>
              <a:cs typeface="Arial Narrow" pitchFamily="-112" charset="0"/>
            </a:endParaRPr>
          </a:p>
        </p:txBody>
      </p:sp>
      <p:sp>
        <p:nvSpPr>
          <p:cNvPr id="23" name="Espace réservé du contenu 22"/>
          <p:cNvSpPr>
            <a:spLocks noGrp="1"/>
          </p:cNvSpPr>
          <p:nvPr>
            <p:ph sz="half" idx="2"/>
          </p:nvPr>
        </p:nvSpPr>
        <p:spPr>
          <a:xfrm>
            <a:off x="1916113" y="5429264"/>
            <a:ext cx="6770687" cy="487362"/>
          </a:xfrm>
        </p:spPr>
        <p:txBody>
          <a:bodyPr>
            <a:normAutofit/>
          </a:bodyPr>
          <a:lstStyle/>
          <a:p>
            <a:pPr eaLnBrk="1" hangingPunct="1">
              <a:buFont typeface="Arial" pitchFamily="-112" charset="0"/>
              <a:buNone/>
              <a:defRPr/>
            </a:pPr>
            <a:r>
              <a:rPr lang="en-GB" sz="2400" b="1" dirty="0" smtClean="0">
                <a:latin typeface="Arial" pitchFamily="-112" charset="0"/>
                <a:ea typeface="Arial" pitchFamily="-112" charset="0"/>
                <a:cs typeface="Arial" pitchFamily="-112" charset="0"/>
              </a:rPr>
              <a:t>Lara Stoimenova – </a:t>
            </a:r>
            <a:r>
              <a:rPr lang="en-GB" sz="2400" b="1" dirty="0" smtClean="0">
                <a:latin typeface="Arial" pitchFamily="-112" charset="0"/>
                <a:ea typeface="Arial" pitchFamily="-112" charset="0"/>
                <a:cs typeface="Arial" pitchFamily="-112" charset="0"/>
              </a:rPr>
              <a:t>Remedies EWG </a:t>
            </a:r>
            <a:r>
              <a:rPr lang="en-GB" sz="2400" b="1" dirty="0" smtClean="0">
                <a:latin typeface="Arial" pitchFamily="-112" charset="0"/>
                <a:ea typeface="Arial" pitchFamily="-112" charset="0"/>
                <a:cs typeface="Arial" pitchFamily="-112" charset="0"/>
              </a:rPr>
              <a:t>Chair</a:t>
            </a:r>
            <a:endParaRPr lang="en-GB" sz="2400" b="1" dirty="0">
              <a:latin typeface="Arial" pitchFamily="-112" charset="0"/>
              <a:ea typeface="Arial" pitchFamily="-112" charset="0"/>
              <a:cs typeface="Arial" pitchFamily="-112" charset="0"/>
            </a:endParaRPr>
          </a:p>
        </p:txBody>
      </p:sp>
      <p:sp>
        <p:nvSpPr>
          <p:cNvPr id="24" name="Espace réservé du texte 23"/>
          <p:cNvSpPr>
            <a:spLocks noGrp="1"/>
          </p:cNvSpPr>
          <p:nvPr>
            <p:ph type="body" sz="quarter" idx="3"/>
          </p:nvPr>
        </p:nvSpPr>
        <p:spPr>
          <a:xfrm>
            <a:off x="1938338" y="4572008"/>
            <a:ext cx="6748462" cy="639763"/>
          </a:xfrm>
        </p:spPr>
        <p:txBody>
          <a:bodyPr/>
          <a:lstStyle/>
          <a:p>
            <a:pPr eaLnBrk="1" hangingPunct="1">
              <a:buFont typeface="Arial" pitchFamily="-112" charset="0"/>
              <a:buNone/>
              <a:defRPr/>
            </a:pPr>
            <a:r>
              <a:rPr lang="en-GB" dirty="0" smtClean="0">
                <a:latin typeface="Arial Narrow" pitchFamily="-112" charset="0"/>
                <a:ea typeface="Arial Narrow" pitchFamily="-112" charset="0"/>
                <a:cs typeface="Arial Narrow" pitchFamily="-112" charset="0"/>
              </a:rPr>
              <a:t>Public workshop</a:t>
            </a:r>
          </a:p>
        </p:txBody>
      </p:sp>
      <p:sp>
        <p:nvSpPr>
          <p:cNvPr id="25" name="Espace réservé du contenu 24"/>
          <p:cNvSpPr>
            <a:spLocks noGrp="1"/>
          </p:cNvSpPr>
          <p:nvPr>
            <p:ph sz="quarter" idx="4"/>
          </p:nvPr>
        </p:nvSpPr>
        <p:spPr>
          <a:xfrm>
            <a:off x="1916113" y="6084909"/>
            <a:ext cx="6770687" cy="487363"/>
          </a:xfrm>
        </p:spPr>
        <p:txBody>
          <a:bodyPr/>
          <a:lstStyle/>
          <a:p>
            <a:pPr eaLnBrk="1" hangingPunct="1">
              <a:buFont typeface="Arial" pitchFamily="-112" charset="0"/>
              <a:buNone/>
              <a:defRPr/>
            </a:pPr>
            <a:r>
              <a:rPr lang="en-GB" dirty="0" smtClean="0">
                <a:latin typeface="Arial" pitchFamily="-112" charset="0"/>
                <a:ea typeface="Arial" pitchFamily="-112" charset="0"/>
                <a:cs typeface="Arial" pitchFamily="-112" charset="0"/>
              </a:rPr>
              <a:t>Brussels , 15 March 2012</a:t>
            </a:r>
            <a:endParaRPr lang="en-GB" dirty="0">
              <a:latin typeface="Arial" pitchFamily="-112" charset="0"/>
              <a:ea typeface="Arial" pitchFamily="-112" charset="0"/>
              <a:cs typeface="Arial" pitchFamily="-112" charset="0"/>
            </a:endParaRPr>
          </a:p>
        </p:txBody>
      </p:sp>
      <p:sp>
        <p:nvSpPr>
          <p:cNvPr id="4102" name="Slide Number Placeholder 5"/>
          <p:cNvSpPr>
            <a:spLocks noGrp="1"/>
          </p:cNvSpPr>
          <p:nvPr>
            <p:ph type="sldNum" sz="quarter" idx="10"/>
          </p:nvPr>
        </p:nvSpPr>
        <p:spPr bwMode="auto">
          <a:noFill/>
          <a:ln>
            <a:miter lim="800000"/>
            <a:headEnd/>
            <a:tailEnd/>
          </a:ln>
        </p:spPr>
        <p:txBody>
          <a:bodyPr/>
          <a:lstStyle/>
          <a:p>
            <a:fld id="{A9D2C81F-9D15-4C22-B96E-97C663965A94}" type="slidenum">
              <a:rPr lang="fr-FR" smtClean="0">
                <a:latin typeface="Arial" charset="0"/>
                <a:cs typeface="Arial" charset="0"/>
              </a:rPr>
              <a:pPr/>
              <a:t>1</a:t>
            </a:fld>
            <a:endParaRPr lang="fr-FR" dirty="0" smtClean="0">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186766" cy="762000"/>
          </a:xfrm>
        </p:spPr>
        <p:txBody>
          <a:bodyPr>
            <a:noAutofit/>
          </a:bodyPr>
          <a:lstStyle/>
          <a:p>
            <a:pPr lvl="1" algn="l">
              <a:lnSpc>
                <a:spcPct val="120000"/>
              </a:lnSpc>
              <a:defRPr/>
            </a:pPr>
            <a:r>
              <a:rPr lang="en-US" sz="2700" b="1" kern="1200" dirty="0" smtClean="0">
                <a:solidFill>
                  <a:srgbClr val="18276E"/>
                </a:solidFill>
                <a:latin typeface="+mj-lt"/>
              </a:rPr>
              <a:t>Provision of products of reasonable quality</a:t>
            </a:r>
            <a:endParaRPr lang="en-GB" sz="2700" b="1" kern="1200" dirty="0" smtClean="0">
              <a:solidFill>
                <a:srgbClr val="18276E"/>
              </a:solidFill>
              <a:latin typeface="+mj-lt"/>
            </a:endParaRPr>
          </a:p>
        </p:txBody>
      </p:sp>
      <p:sp>
        <p:nvSpPr>
          <p:cNvPr id="3" name="Content Placeholder 2"/>
          <p:cNvSpPr>
            <a:spLocks noGrp="1"/>
          </p:cNvSpPr>
          <p:nvPr>
            <p:ph idx="1"/>
          </p:nvPr>
        </p:nvSpPr>
        <p:spPr>
          <a:xfrm>
            <a:off x="500034" y="1857364"/>
            <a:ext cx="8429684" cy="3879173"/>
          </a:xfrm>
        </p:spPr>
        <p:txBody>
          <a:bodyPr/>
          <a:lstStyle/>
          <a:p>
            <a:pPr lvl="0" defTabSz="914400">
              <a:lnSpc>
                <a:spcPct val="100000"/>
              </a:lnSpc>
              <a:spcBef>
                <a:spcPts val="0"/>
              </a:spcBef>
              <a:spcAft>
                <a:spcPts val="1200"/>
              </a:spcAft>
              <a:defRPr/>
            </a:pPr>
            <a:r>
              <a:rPr lang="en-GB" sz="2400" baseline="0" dirty="0" smtClean="0"/>
              <a:t>NRAs should</a:t>
            </a:r>
          </a:p>
          <a:p>
            <a:pPr defTabSz="914400">
              <a:lnSpc>
                <a:spcPct val="120000"/>
              </a:lnSpc>
              <a:spcBef>
                <a:spcPts val="0"/>
              </a:spcBef>
              <a:buFont typeface="Wingdings" pitchFamily="2" charset="2"/>
              <a:buChar char="Ø"/>
              <a:defRPr/>
            </a:pPr>
            <a:r>
              <a:rPr lang="en-GB" sz="2400" i="1" baseline="0" dirty="0" smtClean="0"/>
              <a:t>Principle 9 </a:t>
            </a:r>
            <a:r>
              <a:rPr lang="en-GB" sz="2400" baseline="0" dirty="0" smtClean="0"/>
              <a:t>... SMP player is required to provide a </a:t>
            </a:r>
            <a:r>
              <a:rPr lang="en-GB" sz="2400" b="1" baseline="0" dirty="0" smtClean="0"/>
              <a:t>reasonable defined level of service</a:t>
            </a:r>
          </a:p>
          <a:p>
            <a:pPr defTabSz="914400">
              <a:lnSpc>
                <a:spcPct val="120000"/>
              </a:lnSpc>
              <a:spcBef>
                <a:spcPts val="0"/>
              </a:spcBef>
              <a:buFont typeface="Wingdings" pitchFamily="2" charset="2"/>
              <a:buChar char="Ø"/>
              <a:defRPr/>
            </a:pPr>
            <a:r>
              <a:rPr lang="en-GB" sz="2400" i="1" baseline="0" dirty="0" smtClean="0"/>
              <a:t>Principle 10 </a:t>
            </a:r>
            <a:r>
              <a:rPr lang="en-GB" sz="2400" baseline="0" dirty="0" smtClean="0"/>
              <a:t>... on the SMP player to provide </a:t>
            </a:r>
            <a:r>
              <a:rPr lang="en-GB" sz="2400" b="1" baseline="0" dirty="0" smtClean="0"/>
              <a:t>SLGs</a:t>
            </a:r>
          </a:p>
          <a:p>
            <a:pPr defTabSz="914400">
              <a:lnSpc>
                <a:spcPct val="120000"/>
              </a:lnSpc>
              <a:spcBef>
                <a:spcPts val="0"/>
              </a:spcBef>
              <a:buFont typeface="Wingdings" pitchFamily="2" charset="2"/>
              <a:buChar char="Ø"/>
              <a:defRPr/>
            </a:pPr>
            <a:r>
              <a:rPr lang="en-GB" sz="2400" i="1" baseline="0" dirty="0" smtClean="0"/>
              <a:t>Principle 11 </a:t>
            </a:r>
            <a:r>
              <a:rPr lang="en-GB" sz="2400" baseline="0" dirty="0" smtClean="0"/>
              <a:t>... a generic requirement on the SMP player to provide </a:t>
            </a:r>
            <a:r>
              <a:rPr lang="en-GB" sz="2400" b="1" baseline="0" dirty="0" smtClean="0"/>
              <a:t>KPIs </a:t>
            </a:r>
            <a:r>
              <a:rPr lang="en-GB" sz="2400" baseline="0" dirty="0" smtClean="0"/>
              <a:t>as a means to monitor compliance with a non-discrimination obligation ...</a:t>
            </a:r>
          </a:p>
          <a:p>
            <a:pPr marL="0" lvl="1" indent="342000" defTabSz="914400">
              <a:lnSpc>
                <a:spcPct val="100000"/>
              </a:lnSpc>
              <a:spcBef>
                <a:spcPts val="0"/>
              </a:spcBef>
              <a:spcAft>
                <a:spcPts val="1200"/>
              </a:spcAft>
              <a:buSzPct val="125000"/>
              <a:buFont typeface="Wingdings" charset="2"/>
              <a:buChar char="§"/>
              <a:defRPr/>
            </a:pPr>
            <a:endParaRPr lang="en-GB" sz="2400"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10</a:t>
            </a:fld>
            <a:endParaRPr lang="fr-FR" dirty="0"/>
          </a:p>
        </p:txBody>
      </p:sp>
      <p:sp>
        <p:nvSpPr>
          <p:cNvPr id="5" name="TextBox 4"/>
          <p:cNvSpPr txBox="1"/>
          <p:nvPr/>
        </p:nvSpPr>
        <p:spPr>
          <a:xfrm>
            <a:off x="6215074" y="5757882"/>
            <a:ext cx="1733576" cy="457200"/>
          </a:xfrm>
          <a:prstGeom prst="rect">
            <a:avLst/>
          </a:prstGeom>
        </p:spPr>
        <p:txBody>
          <a:bodyPr vert="horz" wrap="none" lIns="91440" tIns="45720" rIns="91440" bIns="45720" rtlCol="0">
            <a:normAutofit/>
          </a:bodyPr>
          <a:lstStyle/>
          <a:p>
            <a:pPr marL="0" marR="0" indent="0" algn="l" defTabSz="457200" rtl="0" eaLnBrk="1" fontAlgn="auto" latinLnBrk="0" hangingPunct="1">
              <a:lnSpc>
                <a:spcPts val="2020"/>
              </a:lnSpc>
              <a:spcBef>
                <a:spcPct val="20000"/>
              </a:spcBef>
              <a:spcAft>
                <a:spcPts val="0"/>
              </a:spcAft>
              <a:buClrTx/>
              <a:buSzTx/>
              <a:buFont typeface="Arial"/>
              <a:buNone/>
              <a:tabLst/>
            </a:pPr>
            <a:r>
              <a:rPr kumimoji="0" lang="en-GB" sz="2000" b="0" i="1" u="none" strike="noStrike" kern="1200" cap="none" spc="-90" normalizeH="0" baseline="0" noProof="0" dirty="0" smtClean="0">
                <a:ln>
                  <a:noFill/>
                </a:ln>
                <a:solidFill>
                  <a:srgbClr val="18276E"/>
                </a:solidFill>
                <a:effectLst/>
                <a:uLnTx/>
                <a:uFillTx/>
                <a:latin typeface="Arial"/>
                <a:ea typeface="+mn-ea"/>
                <a:cs typeface="Arial"/>
              </a:rPr>
              <a:t>DISCUSSION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186766" cy="762000"/>
          </a:xfrm>
        </p:spPr>
        <p:txBody>
          <a:bodyPr>
            <a:noAutofit/>
          </a:bodyPr>
          <a:lstStyle/>
          <a:p>
            <a:pPr lvl="1" algn="l">
              <a:lnSpc>
                <a:spcPct val="120000"/>
              </a:lnSpc>
              <a:defRPr/>
            </a:pPr>
            <a:r>
              <a:rPr lang="en-US" sz="2700" b="1" kern="1200" dirty="0" smtClean="0">
                <a:solidFill>
                  <a:srgbClr val="18276E"/>
                </a:solidFill>
                <a:latin typeface="+mj-lt"/>
              </a:rPr>
              <a:t>Provision of efficient wholesale switching processes</a:t>
            </a:r>
            <a:endParaRPr lang="en-GB" sz="2700" b="1" kern="1200" dirty="0" smtClean="0">
              <a:solidFill>
                <a:srgbClr val="18276E"/>
              </a:solidFill>
              <a:latin typeface="+mj-lt"/>
            </a:endParaRPr>
          </a:p>
        </p:txBody>
      </p:sp>
      <p:sp>
        <p:nvSpPr>
          <p:cNvPr id="3" name="Content Placeholder 2"/>
          <p:cNvSpPr>
            <a:spLocks noGrp="1"/>
          </p:cNvSpPr>
          <p:nvPr>
            <p:ph idx="1"/>
          </p:nvPr>
        </p:nvSpPr>
        <p:spPr>
          <a:xfrm>
            <a:off x="500034" y="2121595"/>
            <a:ext cx="8429684" cy="3879173"/>
          </a:xfrm>
        </p:spPr>
        <p:txBody>
          <a:bodyPr/>
          <a:lstStyle/>
          <a:p>
            <a:pPr lvl="0" defTabSz="914400">
              <a:lnSpc>
                <a:spcPct val="100000"/>
              </a:lnSpc>
              <a:spcBef>
                <a:spcPts val="0"/>
              </a:spcBef>
              <a:spcAft>
                <a:spcPts val="1200"/>
              </a:spcAft>
              <a:defRPr/>
            </a:pPr>
            <a:r>
              <a:rPr lang="en-GB" sz="2400" baseline="0" dirty="0" smtClean="0"/>
              <a:t>NRAs should</a:t>
            </a:r>
          </a:p>
          <a:p>
            <a:pPr defTabSz="914400">
              <a:lnSpc>
                <a:spcPct val="120000"/>
              </a:lnSpc>
              <a:spcBef>
                <a:spcPts val="0"/>
              </a:spcBef>
              <a:buFont typeface="Wingdings" pitchFamily="2" charset="2"/>
              <a:buChar char="Ø"/>
              <a:defRPr/>
            </a:pPr>
            <a:r>
              <a:rPr lang="en-GB" sz="2400" i="1" baseline="0" dirty="0" smtClean="0"/>
              <a:t>Principle 12 </a:t>
            </a:r>
            <a:r>
              <a:rPr lang="en-GB" sz="2400" baseline="0" dirty="0" smtClean="0"/>
              <a:t>... obligations on the SMP player in order wholesale switching processes </a:t>
            </a:r>
            <a:r>
              <a:rPr lang="en-GB" sz="2400" b="1" baseline="0" dirty="0" smtClean="0"/>
              <a:t>are speedy and efficient</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...maximum allowed downtime ...is the lowest possible</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...the price of the switch does not act as a barrier...</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...specific measures to facilitate bulk...switching...</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...bulk wholesale switching is non-discriminatory...</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...continued availability of the old wholesale product...</a:t>
            </a:r>
          </a:p>
          <a:p>
            <a:pPr lvl="2" defTabSz="914400">
              <a:lnSpc>
                <a:spcPct val="120000"/>
              </a:lnSpc>
              <a:spcBef>
                <a:spcPts val="0"/>
              </a:spcBef>
              <a:spcAft>
                <a:spcPts val="0"/>
              </a:spcAft>
              <a:buFont typeface="Wingdings" pitchFamily="2" charset="2"/>
              <a:buChar char="Ø"/>
              <a:defRPr/>
            </a:pPr>
            <a:r>
              <a:rPr lang="en-GB" spc="80" dirty="0" smtClean="0">
                <a:solidFill>
                  <a:srgbClr val="18276E"/>
                </a:solidFill>
                <a:latin typeface="Arial Narrow"/>
                <a:cs typeface="Arial Narrow"/>
              </a:rPr>
              <a:t>...SMP player to introduce SLAs/SLGs and KPIs...</a:t>
            </a:r>
          </a:p>
          <a:p>
            <a:pPr marL="0" lvl="1" indent="342000" defTabSz="914400">
              <a:lnSpc>
                <a:spcPct val="100000"/>
              </a:lnSpc>
              <a:spcBef>
                <a:spcPts val="0"/>
              </a:spcBef>
              <a:spcAft>
                <a:spcPts val="1200"/>
              </a:spcAft>
              <a:buSzPct val="125000"/>
              <a:buFont typeface="Wingdings" charset="2"/>
              <a:buChar char="§"/>
              <a:defRPr/>
            </a:pPr>
            <a:endParaRPr lang="en-GB" sz="2400"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11</a:t>
            </a:fld>
            <a:endParaRPr lang="fr-FR" dirty="0"/>
          </a:p>
        </p:txBody>
      </p:sp>
      <p:sp>
        <p:nvSpPr>
          <p:cNvPr id="5" name="TextBox 4"/>
          <p:cNvSpPr txBox="1"/>
          <p:nvPr/>
        </p:nvSpPr>
        <p:spPr>
          <a:xfrm>
            <a:off x="6553200" y="6400824"/>
            <a:ext cx="1733576" cy="457200"/>
          </a:xfrm>
          <a:prstGeom prst="rect">
            <a:avLst/>
          </a:prstGeom>
        </p:spPr>
        <p:txBody>
          <a:bodyPr vert="horz" wrap="none" lIns="91440" tIns="45720" rIns="91440" bIns="45720" rtlCol="0">
            <a:normAutofit/>
          </a:bodyPr>
          <a:lstStyle/>
          <a:p>
            <a:pPr marL="0" marR="0" indent="0" algn="l" defTabSz="457200" rtl="0" eaLnBrk="1" fontAlgn="auto" latinLnBrk="0" hangingPunct="1">
              <a:lnSpc>
                <a:spcPts val="2020"/>
              </a:lnSpc>
              <a:spcBef>
                <a:spcPct val="20000"/>
              </a:spcBef>
              <a:spcAft>
                <a:spcPts val="0"/>
              </a:spcAft>
              <a:buClrTx/>
              <a:buSzTx/>
              <a:buFont typeface="Arial"/>
              <a:buNone/>
              <a:tabLst/>
            </a:pPr>
            <a:r>
              <a:rPr kumimoji="0" lang="en-GB" sz="2000" b="0" i="1" u="none" strike="noStrike" kern="1200" cap="none" spc="-90" normalizeH="0" baseline="0" noProof="0" dirty="0" smtClean="0">
                <a:ln>
                  <a:noFill/>
                </a:ln>
                <a:solidFill>
                  <a:srgbClr val="18276E"/>
                </a:solidFill>
                <a:effectLst/>
                <a:uLnTx/>
                <a:uFillTx/>
                <a:latin typeface="Arial"/>
                <a:ea typeface="+mn-ea"/>
                <a:cs typeface="Arial"/>
              </a:rPr>
              <a:t>DISCUSSION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186766" cy="762000"/>
          </a:xfrm>
        </p:spPr>
        <p:txBody>
          <a:bodyPr>
            <a:noAutofit/>
          </a:bodyPr>
          <a:lstStyle/>
          <a:p>
            <a:pPr lvl="1" algn="l">
              <a:lnSpc>
                <a:spcPct val="120000"/>
              </a:lnSpc>
              <a:defRPr/>
            </a:pPr>
            <a:r>
              <a:rPr lang="en-US" sz="2700" b="1" kern="1200" dirty="0" smtClean="0">
                <a:solidFill>
                  <a:srgbClr val="18276E"/>
                </a:solidFill>
                <a:latin typeface="+mj-lt"/>
              </a:rPr>
              <a:t>Conclusions</a:t>
            </a:r>
            <a:endParaRPr lang="en-GB" sz="2700" b="1" kern="1200" dirty="0" smtClean="0">
              <a:solidFill>
                <a:srgbClr val="18276E"/>
              </a:solidFill>
              <a:latin typeface="+mj-lt"/>
            </a:endParaRPr>
          </a:p>
        </p:txBody>
      </p:sp>
      <p:sp>
        <p:nvSpPr>
          <p:cNvPr id="3" name="Content Placeholder 2"/>
          <p:cNvSpPr>
            <a:spLocks noGrp="1"/>
          </p:cNvSpPr>
          <p:nvPr>
            <p:ph idx="1"/>
          </p:nvPr>
        </p:nvSpPr>
        <p:spPr>
          <a:xfrm>
            <a:off x="500034" y="2121595"/>
            <a:ext cx="8429684" cy="3879173"/>
          </a:xfrm>
        </p:spPr>
        <p:txBody>
          <a:bodyPr/>
          <a:lstStyle/>
          <a:p>
            <a:pPr lvl="0" defTabSz="914400">
              <a:lnSpc>
                <a:spcPct val="100000"/>
              </a:lnSpc>
              <a:spcBef>
                <a:spcPts val="0"/>
              </a:spcBef>
              <a:spcAft>
                <a:spcPts val="1200"/>
              </a:spcAft>
              <a:defRPr/>
            </a:pPr>
            <a:r>
              <a:rPr lang="en-GB" sz="2400" baseline="0" dirty="0" smtClean="0"/>
              <a:t>We hope to have answered all of your questions</a:t>
            </a:r>
          </a:p>
          <a:p>
            <a:pPr lvl="0" defTabSz="914400">
              <a:lnSpc>
                <a:spcPct val="100000"/>
              </a:lnSpc>
              <a:spcBef>
                <a:spcPts val="0"/>
              </a:spcBef>
              <a:spcAft>
                <a:spcPts val="1200"/>
              </a:spcAft>
              <a:defRPr/>
            </a:pPr>
            <a:endParaRPr lang="en-GB" sz="2400" baseline="0" dirty="0" smtClean="0"/>
          </a:p>
          <a:p>
            <a:pPr lvl="0" defTabSz="914400">
              <a:lnSpc>
                <a:spcPct val="100000"/>
              </a:lnSpc>
              <a:spcBef>
                <a:spcPts val="0"/>
              </a:spcBef>
              <a:spcAft>
                <a:spcPts val="1200"/>
              </a:spcAft>
              <a:defRPr/>
            </a:pPr>
            <a:r>
              <a:rPr lang="en-GB" sz="2400" baseline="0" dirty="0" smtClean="0"/>
              <a:t>Closing date of consultation </a:t>
            </a:r>
            <a:r>
              <a:rPr lang="en-GB" sz="2400" b="1" baseline="0" dirty="0" smtClean="0"/>
              <a:t>30 March 2012</a:t>
            </a:r>
          </a:p>
          <a:p>
            <a:pPr lvl="0" defTabSz="914400">
              <a:lnSpc>
                <a:spcPct val="100000"/>
              </a:lnSpc>
              <a:spcBef>
                <a:spcPts val="0"/>
              </a:spcBef>
              <a:spcAft>
                <a:spcPts val="1200"/>
              </a:spcAft>
              <a:defRPr/>
            </a:pPr>
            <a:endParaRPr lang="en-GB" sz="2400" baseline="0" dirty="0" smtClean="0"/>
          </a:p>
          <a:p>
            <a:pPr lvl="0" defTabSz="914400">
              <a:lnSpc>
                <a:spcPct val="100000"/>
              </a:lnSpc>
              <a:spcBef>
                <a:spcPts val="0"/>
              </a:spcBef>
              <a:spcAft>
                <a:spcPts val="1200"/>
              </a:spcAft>
              <a:defRPr/>
            </a:pPr>
            <a:r>
              <a:rPr lang="en-GB" sz="2400" baseline="0" dirty="0" smtClean="0"/>
              <a:t>Looking forward to your replies</a:t>
            </a:r>
          </a:p>
          <a:p>
            <a:pPr lvl="0" defTabSz="914400">
              <a:lnSpc>
                <a:spcPct val="100000"/>
              </a:lnSpc>
              <a:spcBef>
                <a:spcPts val="0"/>
              </a:spcBef>
              <a:spcAft>
                <a:spcPts val="1200"/>
              </a:spcAft>
              <a:defRPr/>
            </a:pPr>
            <a:endParaRPr lang="en-GB" sz="2400" baseline="0" dirty="0" smtClean="0"/>
          </a:p>
          <a:p>
            <a:pPr lvl="0" defTabSz="914400">
              <a:lnSpc>
                <a:spcPct val="100000"/>
              </a:lnSpc>
              <a:spcBef>
                <a:spcPts val="0"/>
              </a:spcBef>
              <a:spcAft>
                <a:spcPts val="1200"/>
              </a:spcAft>
              <a:buNone/>
              <a:defRPr/>
            </a:pPr>
            <a:r>
              <a:rPr lang="en-GB" sz="2400" baseline="0" dirty="0" smtClean="0"/>
              <a:t>			     </a:t>
            </a:r>
            <a:r>
              <a:rPr lang="en-GB" sz="2400" b="1" baseline="0" dirty="0" smtClean="0"/>
              <a:t>THANK YOU</a:t>
            </a:r>
          </a:p>
          <a:p>
            <a:pPr marL="0" lvl="1" indent="342000" defTabSz="914400">
              <a:lnSpc>
                <a:spcPct val="100000"/>
              </a:lnSpc>
              <a:spcBef>
                <a:spcPts val="0"/>
              </a:spcBef>
              <a:spcAft>
                <a:spcPts val="1200"/>
              </a:spcAft>
              <a:buSzPct val="125000"/>
              <a:buFont typeface="Wingdings" charset="2"/>
              <a:buChar char="§"/>
              <a:defRPr/>
            </a:pPr>
            <a:endParaRPr lang="en-GB" sz="2400"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12</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1357298"/>
            <a:ext cx="5791200" cy="762000"/>
          </a:xfrm>
        </p:spPr>
        <p:txBody>
          <a:bodyPr>
            <a:normAutofit/>
          </a:bodyPr>
          <a:lstStyle/>
          <a:p>
            <a:r>
              <a:rPr lang="en-GB" dirty="0" smtClean="0"/>
              <a:t>Objectives of today</a:t>
            </a:r>
            <a:endParaRPr lang="en-GB" dirty="0"/>
          </a:p>
        </p:txBody>
      </p:sp>
      <p:sp>
        <p:nvSpPr>
          <p:cNvPr id="3" name="Content Placeholder 2"/>
          <p:cNvSpPr>
            <a:spLocks noGrp="1"/>
          </p:cNvSpPr>
          <p:nvPr>
            <p:ph idx="1"/>
          </p:nvPr>
        </p:nvSpPr>
        <p:spPr>
          <a:xfrm>
            <a:off x="528638" y="2000240"/>
            <a:ext cx="7972452" cy="4356110"/>
          </a:xfrm>
        </p:spPr>
        <p:txBody>
          <a:bodyPr/>
          <a:lstStyle/>
          <a:p>
            <a:pPr defTabSz="914400">
              <a:lnSpc>
                <a:spcPct val="100000"/>
              </a:lnSpc>
              <a:spcBef>
                <a:spcPts val="0"/>
              </a:spcBef>
              <a:spcAft>
                <a:spcPts val="1200"/>
              </a:spcAft>
              <a:defRPr/>
            </a:pPr>
            <a:r>
              <a:rPr lang="en-US" baseline="0" dirty="0" smtClean="0"/>
              <a:t>BEREC published a consultation on </a:t>
            </a:r>
            <a:r>
              <a:rPr lang="en-US" b="1" baseline="0" dirty="0" smtClean="0"/>
              <a:t>high level principles</a:t>
            </a:r>
            <a:r>
              <a:rPr lang="en-US" baseline="0" dirty="0" smtClean="0"/>
              <a:t> on issues of </a:t>
            </a:r>
            <a:r>
              <a:rPr lang="en-US" b="1" baseline="0" dirty="0" smtClean="0"/>
              <a:t>non-discrimination</a:t>
            </a:r>
          </a:p>
          <a:p>
            <a:pPr lvl="1" defTabSz="914400">
              <a:lnSpc>
                <a:spcPct val="120000"/>
              </a:lnSpc>
              <a:spcBef>
                <a:spcPts val="0"/>
              </a:spcBef>
              <a:spcAft>
                <a:spcPts val="0"/>
              </a:spcAft>
              <a:buFont typeface="Wingdings" pitchFamily="2" charset="2"/>
              <a:buChar char="Ø"/>
              <a:defRPr/>
            </a:pPr>
            <a:r>
              <a:rPr lang="en-US" sz="2400" baseline="0" dirty="0" smtClean="0"/>
              <a:t>Closing date </a:t>
            </a:r>
            <a:r>
              <a:rPr lang="en-US" sz="2400" b="1" baseline="0" dirty="0" smtClean="0"/>
              <a:t>30 March 2012</a:t>
            </a:r>
          </a:p>
          <a:p>
            <a:endParaRPr lang="en-US" sz="2800" b="1" baseline="0" dirty="0" smtClean="0"/>
          </a:p>
          <a:p>
            <a:endParaRPr lang="en-US" sz="2800" b="1" baseline="0" dirty="0" smtClean="0"/>
          </a:p>
          <a:p>
            <a:pPr defTabSz="914400">
              <a:lnSpc>
                <a:spcPct val="100000"/>
              </a:lnSpc>
              <a:spcBef>
                <a:spcPts val="0"/>
              </a:spcBef>
              <a:spcAft>
                <a:spcPts val="1200"/>
              </a:spcAft>
              <a:defRPr/>
            </a:pPr>
            <a:r>
              <a:rPr lang="en-US" baseline="0" dirty="0" smtClean="0"/>
              <a:t>An opportunity for stakeholders to</a:t>
            </a:r>
          </a:p>
          <a:p>
            <a:pPr lvl="1" defTabSz="914400">
              <a:lnSpc>
                <a:spcPct val="120000"/>
              </a:lnSpc>
              <a:spcBef>
                <a:spcPts val="0"/>
              </a:spcBef>
              <a:spcAft>
                <a:spcPts val="0"/>
              </a:spcAft>
              <a:buFont typeface="Wingdings" pitchFamily="2" charset="2"/>
              <a:buChar char="Ø"/>
              <a:defRPr/>
            </a:pPr>
            <a:r>
              <a:rPr lang="en-US" sz="2400" baseline="0" dirty="0" smtClean="0"/>
              <a:t>ask questions of clarification</a:t>
            </a:r>
          </a:p>
          <a:p>
            <a:pPr lvl="1" defTabSz="914400">
              <a:lnSpc>
                <a:spcPct val="120000"/>
              </a:lnSpc>
              <a:spcBef>
                <a:spcPts val="0"/>
              </a:spcBef>
              <a:spcAft>
                <a:spcPts val="0"/>
              </a:spcAft>
              <a:buFont typeface="Wingdings" pitchFamily="2" charset="2"/>
              <a:buChar char="Ø"/>
              <a:defRPr/>
            </a:pPr>
            <a:r>
              <a:rPr lang="en-US" sz="2400" baseline="0" dirty="0" smtClean="0"/>
              <a:t>provide initial comments/reactions</a:t>
            </a:r>
          </a:p>
          <a:p>
            <a:pPr lvl="1" defTabSz="914400">
              <a:lnSpc>
                <a:spcPct val="100000"/>
              </a:lnSpc>
              <a:spcBef>
                <a:spcPts val="0"/>
              </a:spcBef>
              <a:spcAft>
                <a:spcPts val="1200"/>
              </a:spcAft>
              <a:defRPr/>
            </a:pPr>
            <a:endParaRPr lang="en-US" sz="2800" b="1" baseline="0" dirty="0" smtClean="0"/>
          </a:p>
          <a:p>
            <a:endParaRPr lang="en-US" sz="2800" b="1" baseline="0" dirty="0" smtClean="0"/>
          </a:p>
          <a:p>
            <a:endParaRPr lang="en-GB" dirty="0"/>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2</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548" y="1357298"/>
            <a:ext cx="6746978" cy="762000"/>
          </a:xfrm>
        </p:spPr>
        <p:txBody>
          <a:bodyPr>
            <a:normAutofit/>
          </a:bodyPr>
          <a:lstStyle/>
          <a:p>
            <a:r>
              <a:rPr lang="en-GB" dirty="0" smtClean="0"/>
              <a:t>Objectives for this presentation</a:t>
            </a:r>
            <a:endParaRPr lang="en-GB" dirty="0"/>
          </a:p>
        </p:txBody>
      </p:sp>
      <p:sp>
        <p:nvSpPr>
          <p:cNvPr id="3" name="Content Placeholder 2"/>
          <p:cNvSpPr>
            <a:spLocks noGrp="1"/>
          </p:cNvSpPr>
          <p:nvPr>
            <p:ph idx="1"/>
          </p:nvPr>
        </p:nvSpPr>
        <p:spPr>
          <a:xfrm>
            <a:off x="514548" y="2000240"/>
            <a:ext cx="7929618" cy="3879173"/>
          </a:xfrm>
        </p:spPr>
        <p:txBody>
          <a:bodyPr/>
          <a:lstStyle/>
          <a:p>
            <a:pPr defTabSz="914400">
              <a:lnSpc>
                <a:spcPct val="100000"/>
              </a:lnSpc>
              <a:spcBef>
                <a:spcPts val="0"/>
              </a:spcBef>
              <a:spcAft>
                <a:spcPts val="1200"/>
              </a:spcAft>
              <a:defRPr/>
            </a:pPr>
            <a:r>
              <a:rPr lang="en-US" baseline="0" dirty="0" smtClean="0"/>
              <a:t>Key focus for BEREC is the review and update of the three Common Positions (CPs)</a:t>
            </a:r>
          </a:p>
          <a:p>
            <a:pPr lvl="1" defTabSz="914400">
              <a:lnSpc>
                <a:spcPct val="120000"/>
              </a:lnSpc>
              <a:spcBef>
                <a:spcPts val="0"/>
              </a:spcBef>
              <a:spcAft>
                <a:spcPts val="0"/>
              </a:spcAft>
              <a:buFont typeface="Wingdings" pitchFamily="2" charset="2"/>
              <a:buChar char="Ø"/>
              <a:defRPr/>
            </a:pPr>
            <a:r>
              <a:rPr lang="en-US" sz="2400" baseline="0" dirty="0" smtClean="0"/>
              <a:t>Wholesale unbundled access</a:t>
            </a:r>
          </a:p>
          <a:p>
            <a:pPr lvl="1" defTabSz="914400">
              <a:lnSpc>
                <a:spcPct val="120000"/>
              </a:lnSpc>
              <a:spcBef>
                <a:spcPts val="0"/>
              </a:spcBef>
              <a:spcAft>
                <a:spcPts val="0"/>
              </a:spcAft>
              <a:buFont typeface="Wingdings" pitchFamily="2" charset="2"/>
              <a:buChar char="Ø"/>
              <a:defRPr/>
            </a:pPr>
            <a:r>
              <a:rPr lang="en-US" sz="2400" baseline="0" dirty="0" smtClean="0"/>
              <a:t>Wholesale broadband access</a:t>
            </a:r>
          </a:p>
          <a:p>
            <a:pPr lvl="1" defTabSz="914400">
              <a:lnSpc>
                <a:spcPct val="120000"/>
              </a:lnSpc>
              <a:spcBef>
                <a:spcPts val="0"/>
              </a:spcBef>
              <a:spcAft>
                <a:spcPts val="0"/>
              </a:spcAft>
              <a:buFont typeface="Wingdings" pitchFamily="2" charset="2"/>
              <a:buChar char="Ø"/>
              <a:defRPr/>
            </a:pPr>
            <a:r>
              <a:rPr lang="en-US" sz="2400" baseline="0" dirty="0" smtClean="0"/>
              <a:t>Wholesale leased lines</a:t>
            </a:r>
          </a:p>
          <a:p>
            <a:endParaRPr lang="en-US" sz="2800" b="1" baseline="0" dirty="0" smtClean="0"/>
          </a:p>
          <a:p>
            <a:pPr defTabSz="914400">
              <a:lnSpc>
                <a:spcPct val="100000"/>
              </a:lnSpc>
              <a:spcBef>
                <a:spcPts val="0"/>
              </a:spcBef>
              <a:spcAft>
                <a:spcPts val="1200"/>
              </a:spcAft>
              <a:defRPr/>
            </a:pPr>
            <a:r>
              <a:rPr lang="en-US" baseline="0" dirty="0" smtClean="0"/>
              <a:t>Update on </a:t>
            </a:r>
            <a:r>
              <a:rPr lang="en-US" b="1" baseline="0" dirty="0" smtClean="0"/>
              <a:t>scope</a:t>
            </a:r>
            <a:r>
              <a:rPr lang="en-US" baseline="0" dirty="0" smtClean="0"/>
              <a:t> and </a:t>
            </a:r>
            <a:r>
              <a:rPr lang="en-US" b="1" baseline="0" dirty="0" smtClean="0"/>
              <a:t>process</a:t>
            </a:r>
            <a:r>
              <a:rPr lang="en-US" baseline="0" dirty="0" smtClean="0"/>
              <a:t> of the review</a:t>
            </a:r>
            <a:endParaRPr lang="en-US" sz="2800" b="1" baseline="0" dirty="0" smtClean="0"/>
          </a:p>
          <a:p>
            <a:pPr defTabSz="914400">
              <a:lnSpc>
                <a:spcPct val="100000"/>
              </a:lnSpc>
              <a:spcBef>
                <a:spcPts val="0"/>
              </a:spcBef>
              <a:spcAft>
                <a:spcPts val="1200"/>
              </a:spcAft>
              <a:defRPr/>
            </a:pPr>
            <a:r>
              <a:rPr lang="en-US" b="1" baseline="0" dirty="0" err="1" smtClean="0"/>
              <a:t>Summarise</a:t>
            </a:r>
            <a:r>
              <a:rPr lang="en-US" baseline="0" dirty="0" smtClean="0"/>
              <a:t> consultation proposals and </a:t>
            </a:r>
            <a:r>
              <a:rPr lang="en-US" b="1" baseline="0" dirty="0" smtClean="0"/>
              <a:t>discussion</a:t>
            </a:r>
          </a:p>
          <a:p>
            <a:endParaRPr lang="en-US" sz="2800" b="1" baseline="0" dirty="0" smtClean="0"/>
          </a:p>
          <a:p>
            <a:endParaRPr lang="en-GB" dirty="0"/>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3</a:t>
            </a:fld>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444" y="1357298"/>
            <a:ext cx="6573164" cy="762000"/>
          </a:xfrm>
        </p:spPr>
        <p:txBody>
          <a:bodyPr/>
          <a:lstStyle/>
          <a:p>
            <a:r>
              <a:rPr lang="en-GB" dirty="0" smtClean="0"/>
              <a:t>Scope of the review</a:t>
            </a:r>
            <a:endParaRPr lang="en-GB" dirty="0"/>
          </a:p>
        </p:txBody>
      </p:sp>
      <p:sp>
        <p:nvSpPr>
          <p:cNvPr id="3" name="Content Placeholder 2"/>
          <p:cNvSpPr>
            <a:spLocks noGrp="1"/>
          </p:cNvSpPr>
          <p:nvPr>
            <p:ph idx="1"/>
          </p:nvPr>
        </p:nvSpPr>
        <p:spPr>
          <a:xfrm>
            <a:off x="542444" y="1928802"/>
            <a:ext cx="8001056" cy="3879173"/>
          </a:xfrm>
        </p:spPr>
        <p:txBody>
          <a:bodyPr/>
          <a:lstStyle/>
          <a:p>
            <a:pPr defTabSz="914400">
              <a:lnSpc>
                <a:spcPct val="100000"/>
              </a:lnSpc>
              <a:spcBef>
                <a:spcPts val="0"/>
              </a:spcBef>
              <a:spcAft>
                <a:spcPts val="1200"/>
              </a:spcAft>
              <a:defRPr/>
            </a:pPr>
            <a:r>
              <a:rPr lang="en-GB" baseline="0" dirty="0" smtClean="0"/>
              <a:t>NRAs need to take utmost account of BEREC CPs</a:t>
            </a:r>
          </a:p>
          <a:p>
            <a:pPr defTabSz="914400">
              <a:lnSpc>
                <a:spcPct val="100000"/>
              </a:lnSpc>
              <a:spcBef>
                <a:spcPts val="0"/>
              </a:spcBef>
              <a:spcAft>
                <a:spcPts val="1200"/>
              </a:spcAft>
              <a:defRPr/>
            </a:pPr>
            <a:r>
              <a:rPr lang="en-GB" baseline="0" dirty="0" smtClean="0"/>
              <a:t>BEREC CPs to be updated in order to</a:t>
            </a:r>
          </a:p>
          <a:p>
            <a:pPr lvl="1" defTabSz="914400">
              <a:lnSpc>
                <a:spcPct val="120000"/>
              </a:lnSpc>
              <a:spcBef>
                <a:spcPts val="0"/>
              </a:spcBef>
              <a:spcAft>
                <a:spcPts val="0"/>
              </a:spcAft>
              <a:buFont typeface="Wingdings" pitchFamily="2" charset="2"/>
              <a:buChar char="Ø"/>
              <a:defRPr/>
            </a:pPr>
            <a:r>
              <a:rPr lang="en-GB" sz="2400" baseline="0" dirty="0" smtClean="0"/>
              <a:t>make them more </a:t>
            </a:r>
            <a:r>
              <a:rPr lang="en-GB" sz="2400" b="1" baseline="0" dirty="0" smtClean="0"/>
              <a:t>clear </a:t>
            </a:r>
            <a:r>
              <a:rPr lang="en-GB" sz="2400" baseline="0" dirty="0" smtClean="0"/>
              <a:t>and</a:t>
            </a:r>
            <a:r>
              <a:rPr lang="en-GB" sz="2400" b="1" baseline="0" dirty="0" smtClean="0"/>
              <a:t> concrete</a:t>
            </a:r>
          </a:p>
          <a:p>
            <a:pPr lvl="1" defTabSz="914400">
              <a:lnSpc>
                <a:spcPct val="120000"/>
              </a:lnSpc>
              <a:spcBef>
                <a:spcPts val="0"/>
              </a:spcBef>
              <a:spcAft>
                <a:spcPts val="0"/>
              </a:spcAft>
              <a:buFont typeface="Wingdings" pitchFamily="2" charset="2"/>
              <a:buChar char="Ø"/>
              <a:defRPr/>
            </a:pPr>
            <a:r>
              <a:rPr lang="en-GB" sz="2400" baseline="0" dirty="0" smtClean="0"/>
              <a:t>take on board </a:t>
            </a:r>
            <a:r>
              <a:rPr lang="en-GB" sz="2400" b="1" baseline="0" dirty="0" smtClean="0"/>
              <a:t>new best practice</a:t>
            </a:r>
          </a:p>
          <a:p>
            <a:pPr lvl="1" defTabSz="914400">
              <a:lnSpc>
                <a:spcPct val="120000"/>
              </a:lnSpc>
              <a:spcBef>
                <a:spcPts val="0"/>
              </a:spcBef>
              <a:spcAft>
                <a:spcPts val="0"/>
              </a:spcAft>
              <a:buFont typeface="Wingdings" pitchFamily="2" charset="2"/>
              <a:buChar char="Ø"/>
              <a:defRPr/>
            </a:pPr>
            <a:endParaRPr lang="en-GB" sz="2400" b="1" baseline="0" dirty="0" smtClean="0"/>
          </a:p>
          <a:p>
            <a:pPr defTabSz="914400">
              <a:lnSpc>
                <a:spcPct val="100000"/>
              </a:lnSpc>
              <a:spcBef>
                <a:spcPts val="0"/>
              </a:spcBef>
              <a:spcAft>
                <a:spcPts val="1200"/>
              </a:spcAft>
              <a:defRPr/>
            </a:pPr>
            <a:r>
              <a:rPr lang="en-GB" baseline="0" dirty="0" smtClean="0"/>
              <a:t>Key areas of update include issues relating to</a:t>
            </a:r>
          </a:p>
          <a:p>
            <a:pPr lvl="1" defTabSz="914400">
              <a:lnSpc>
                <a:spcPct val="120000"/>
              </a:lnSpc>
              <a:spcBef>
                <a:spcPts val="0"/>
              </a:spcBef>
              <a:spcAft>
                <a:spcPts val="0"/>
              </a:spcAft>
              <a:buFont typeface="Wingdings" pitchFamily="2" charset="2"/>
              <a:buChar char="Ø"/>
              <a:defRPr/>
            </a:pPr>
            <a:r>
              <a:rPr lang="en-GB" sz="2400" b="1" baseline="0" dirty="0" smtClean="0"/>
              <a:t>non-discrimination</a:t>
            </a:r>
          </a:p>
          <a:p>
            <a:pPr lvl="1" defTabSz="914400">
              <a:lnSpc>
                <a:spcPct val="120000"/>
              </a:lnSpc>
              <a:spcBef>
                <a:spcPts val="0"/>
              </a:spcBef>
              <a:spcAft>
                <a:spcPts val="0"/>
              </a:spcAft>
              <a:buFont typeface="Wingdings" pitchFamily="2" charset="2"/>
              <a:buChar char="Ø"/>
              <a:defRPr/>
            </a:pPr>
            <a:r>
              <a:rPr lang="en-GB" sz="2400" b="1" baseline="0" dirty="0" smtClean="0"/>
              <a:t>access</a:t>
            </a:r>
            <a:r>
              <a:rPr lang="en-GB" sz="2400" baseline="0" dirty="0" smtClean="0"/>
              <a:t>, including issues relating to </a:t>
            </a:r>
            <a:r>
              <a:rPr lang="en-GB" sz="2400" b="1" baseline="0" dirty="0" smtClean="0"/>
              <a:t>NGA</a:t>
            </a:r>
          </a:p>
          <a:p>
            <a:pPr lvl="1" defTabSz="914400">
              <a:lnSpc>
                <a:spcPct val="120000"/>
              </a:lnSpc>
              <a:spcBef>
                <a:spcPts val="0"/>
              </a:spcBef>
              <a:spcAft>
                <a:spcPts val="0"/>
              </a:spcAft>
              <a:buFont typeface="Wingdings" pitchFamily="2" charset="2"/>
              <a:buChar char="Ø"/>
              <a:defRPr/>
            </a:pPr>
            <a:r>
              <a:rPr lang="en-GB" sz="2400" b="1" baseline="0" dirty="0" smtClean="0"/>
              <a:t>pricing</a:t>
            </a:r>
            <a:endParaRPr lang="en-GB" sz="2400" baseline="0" dirty="0" smtClean="0"/>
          </a:p>
          <a:p>
            <a:pPr marL="0" lvl="1" indent="342000" defTabSz="914400">
              <a:lnSpc>
                <a:spcPct val="100000"/>
              </a:lnSpc>
              <a:spcBef>
                <a:spcPts val="0"/>
              </a:spcBef>
              <a:spcAft>
                <a:spcPts val="1200"/>
              </a:spcAft>
              <a:buSzPct val="125000"/>
              <a:buFont typeface="Wingdings" charset="2"/>
              <a:buChar char="§"/>
              <a:defRPr/>
            </a:pPr>
            <a:endParaRPr lang="en-GB"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4</a:t>
            </a:fld>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357298"/>
            <a:ext cx="5791200" cy="762000"/>
          </a:xfrm>
        </p:spPr>
        <p:txBody>
          <a:bodyPr/>
          <a:lstStyle/>
          <a:p>
            <a:r>
              <a:rPr lang="en-GB" dirty="0" smtClean="0"/>
              <a:t>The review process</a:t>
            </a:r>
            <a:endParaRPr lang="en-GB" dirty="0"/>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5</a:t>
            </a:fld>
            <a:endParaRPr lang="fr-FR" dirty="0"/>
          </a:p>
        </p:txBody>
      </p:sp>
      <p:graphicFrame>
        <p:nvGraphicFramePr>
          <p:cNvPr id="6" name="Diagram 5"/>
          <p:cNvGraphicFramePr/>
          <p:nvPr/>
        </p:nvGraphicFramePr>
        <p:xfrm>
          <a:off x="642910" y="2251434"/>
          <a:ext cx="8143932" cy="41049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62" y="1357298"/>
            <a:ext cx="7614838" cy="762000"/>
          </a:xfrm>
        </p:spPr>
        <p:txBody>
          <a:bodyPr>
            <a:normAutofit fontScale="90000"/>
          </a:bodyPr>
          <a:lstStyle/>
          <a:p>
            <a:r>
              <a:rPr lang="en-GB" dirty="0" smtClean="0"/>
              <a:t>High level principles on non-discrimination</a:t>
            </a:r>
            <a:endParaRPr lang="en-GB" dirty="0"/>
          </a:p>
        </p:txBody>
      </p:sp>
      <p:sp>
        <p:nvSpPr>
          <p:cNvPr id="3" name="Content Placeholder 2"/>
          <p:cNvSpPr>
            <a:spLocks noGrp="1"/>
          </p:cNvSpPr>
          <p:nvPr>
            <p:ph idx="1"/>
          </p:nvPr>
        </p:nvSpPr>
        <p:spPr>
          <a:xfrm>
            <a:off x="529062" y="2000240"/>
            <a:ext cx="7614838" cy="3879173"/>
          </a:xfrm>
        </p:spPr>
        <p:txBody>
          <a:bodyPr/>
          <a:lstStyle/>
          <a:p>
            <a:pPr defTabSz="914400">
              <a:lnSpc>
                <a:spcPct val="100000"/>
              </a:lnSpc>
              <a:spcBef>
                <a:spcPts val="0"/>
              </a:spcBef>
              <a:spcAft>
                <a:spcPts val="1200"/>
              </a:spcAft>
              <a:defRPr/>
            </a:pPr>
            <a:r>
              <a:rPr lang="en-GB" baseline="0" dirty="0" smtClean="0"/>
              <a:t>High level principles with no </a:t>
            </a:r>
            <a:r>
              <a:rPr lang="en-GB" b="1" baseline="0" dirty="0" smtClean="0"/>
              <a:t>in-built exclusions</a:t>
            </a:r>
          </a:p>
          <a:p>
            <a:pPr lvl="1" defTabSz="914400">
              <a:lnSpc>
                <a:spcPct val="120000"/>
              </a:lnSpc>
              <a:spcBef>
                <a:spcPts val="0"/>
              </a:spcBef>
              <a:spcAft>
                <a:spcPts val="0"/>
              </a:spcAft>
              <a:buFont typeface="Wingdings" pitchFamily="2" charset="2"/>
              <a:buChar char="Ø"/>
              <a:defRPr/>
            </a:pPr>
            <a:r>
              <a:rPr lang="en-GB" sz="2400" baseline="0" dirty="0" smtClean="0"/>
              <a:t>Deviations will need to be objectively justified</a:t>
            </a:r>
          </a:p>
          <a:p>
            <a:pPr lvl="1" defTabSz="914400">
              <a:lnSpc>
                <a:spcPct val="120000"/>
              </a:lnSpc>
              <a:spcBef>
                <a:spcPts val="0"/>
              </a:spcBef>
              <a:spcAft>
                <a:spcPts val="0"/>
              </a:spcAft>
              <a:buFont typeface="Wingdings" pitchFamily="2" charset="2"/>
              <a:buChar char="Ø"/>
              <a:defRPr/>
            </a:pPr>
            <a:r>
              <a:rPr lang="en-GB" sz="2400" baseline="0" dirty="0" smtClean="0"/>
              <a:t>Some flexibility to reflect national circumstances</a:t>
            </a:r>
          </a:p>
          <a:p>
            <a:pPr lvl="1" defTabSz="914400">
              <a:lnSpc>
                <a:spcPct val="120000"/>
              </a:lnSpc>
              <a:spcBef>
                <a:spcPts val="0"/>
              </a:spcBef>
              <a:spcAft>
                <a:spcPts val="0"/>
              </a:spcAft>
              <a:buFont typeface="Wingdings" pitchFamily="2" charset="2"/>
              <a:buChar char="Ø"/>
              <a:defRPr/>
            </a:pPr>
            <a:endParaRPr lang="en-GB" sz="2400" baseline="0" dirty="0" smtClean="0"/>
          </a:p>
          <a:p>
            <a:pPr marL="0" lvl="1" indent="342000" defTabSz="914400">
              <a:lnSpc>
                <a:spcPct val="100000"/>
              </a:lnSpc>
              <a:spcBef>
                <a:spcPts val="0"/>
              </a:spcBef>
              <a:spcAft>
                <a:spcPts val="1200"/>
              </a:spcAft>
              <a:buSzPct val="125000"/>
              <a:buFont typeface="Wingdings" charset="2"/>
              <a:buChar char="§"/>
              <a:defRPr/>
            </a:pPr>
            <a:r>
              <a:rPr lang="en-GB" baseline="0" dirty="0" smtClean="0">
                <a:ea typeface="ＭＳ Ｐゴシック" charset="-128"/>
                <a:cs typeface="Arial"/>
              </a:rPr>
              <a:t>These principles will in due course be included in the amended BEREC CPs</a:t>
            </a:r>
          </a:p>
          <a:p>
            <a:pPr marL="0" lvl="1" indent="342000" defTabSz="914400">
              <a:lnSpc>
                <a:spcPct val="100000"/>
              </a:lnSpc>
              <a:spcBef>
                <a:spcPts val="0"/>
              </a:spcBef>
              <a:spcAft>
                <a:spcPts val="1200"/>
              </a:spcAft>
              <a:buSzPct val="125000"/>
              <a:buFont typeface="Wingdings" charset="2"/>
              <a:buChar char="§"/>
              <a:defRPr/>
            </a:pPr>
            <a:endParaRPr lang="en-GB"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6</a:t>
            </a:fld>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170" y="1285860"/>
            <a:ext cx="7977919" cy="762000"/>
          </a:xfrm>
        </p:spPr>
        <p:txBody>
          <a:bodyPr>
            <a:normAutofit fontScale="90000"/>
          </a:bodyPr>
          <a:lstStyle/>
          <a:p>
            <a:r>
              <a:rPr lang="en-GB" dirty="0" smtClean="0"/>
              <a:t>High level principles on non-discrimination (2)</a:t>
            </a:r>
            <a:endParaRPr lang="en-GB" dirty="0"/>
          </a:p>
        </p:txBody>
      </p:sp>
      <p:sp>
        <p:nvSpPr>
          <p:cNvPr id="3" name="Content Placeholder 2"/>
          <p:cNvSpPr>
            <a:spLocks noGrp="1"/>
          </p:cNvSpPr>
          <p:nvPr>
            <p:ph idx="1"/>
          </p:nvPr>
        </p:nvSpPr>
        <p:spPr>
          <a:xfrm>
            <a:off x="523171" y="2000240"/>
            <a:ext cx="8163629" cy="3879173"/>
          </a:xfrm>
        </p:spPr>
        <p:txBody>
          <a:bodyPr/>
          <a:lstStyle/>
          <a:p>
            <a:pPr defTabSz="914400">
              <a:lnSpc>
                <a:spcPct val="100000"/>
              </a:lnSpc>
              <a:spcBef>
                <a:spcPts val="0"/>
              </a:spcBef>
              <a:spcAft>
                <a:spcPts val="1200"/>
              </a:spcAft>
              <a:defRPr/>
            </a:pPr>
            <a:r>
              <a:rPr lang="en-GB" baseline="0" dirty="0" smtClean="0"/>
              <a:t>Focus on </a:t>
            </a:r>
            <a:r>
              <a:rPr lang="en-GB" b="1" baseline="0" dirty="0" smtClean="0"/>
              <a:t>non-price</a:t>
            </a:r>
            <a:r>
              <a:rPr lang="en-GB" baseline="0" dirty="0" smtClean="0"/>
              <a:t> (behavioural) discrimination</a:t>
            </a:r>
          </a:p>
          <a:p>
            <a:pPr defTabSz="914400">
              <a:lnSpc>
                <a:spcPct val="100000"/>
              </a:lnSpc>
              <a:spcBef>
                <a:spcPts val="0"/>
              </a:spcBef>
              <a:spcAft>
                <a:spcPts val="1200"/>
              </a:spcAft>
              <a:defRPr/>
            </a:pPr>
            <a:r>
              <a:rPr lang="en-GB" baseline="0" dirty="0" smtClean="0"/>
              <a:t>High level non-discrimination principles to achieve four key </a:t>
            </a:r>
            <a:r>
              <a:rPr lang="en-GB" b="1" baseline="0" dirty="0" smtClean="0"/>
              <a:t>objectives</a:t>
            </a:r>
          </a:p>
          <a:p>
            <a:pPr lvl="1" defTabSz="914400">
              <a:lnSpc>
                <a:spcPct val="120000"/>
              </a:lnSpc>
              <a:spcBef>
                <a:spcPts val="0"/>
              </a:spcBef>
              <a:spcAft>
                <a:spcPts val="0"/>
              </a:spcAft>
              <a:buFont typeface="Wingdings" pitchFamily="2" charset="2"/>
              <a:buChar char="Ø"/>
              <a:defRPr/>
            </a:pPr>
            <a:r>
              <a:rPr lang="en-US" sz="2400" baseline="0" dirty="0" smtClean="0"/>
              <a:t>Creation of a level playing field</a:t>
            </a:r>
            <a:endParaRPr lang="en-GB" sz="2400" baseline="0" dirty="0" smtClean="0"/>
          </a:p>
          <a:p>
            <a:pPr lvl="1" defTabSz="914400">
              <a:lnSpc>
                <a:spcPct val="120000"/>
              </a:lnSpc>
              <a:spcBef>
                <a:spcPts val="0"/>
              </a:spcBef>
              <a:spcAft>
                <a:spcPts val="0"/>
              </a:spcAft>
              <a:buFont typeface="Wingdings" pitchFamily="2" charset="2"/>
              <a:buChar char="Ø"/>
              <a:defRPr/>
            </a:pPr>
            <a:r>
              <a:rPr lang="en-US" sz="2400" baseline="0" dirty="0" smtClean="0"/>
              <a:t>A</a:t>
            </a:r>
            <a:r>
              <a:rPr lang="en-GB" sz="2400" baseline="0" dirty="0" smtClean="0"/>
              <a:t>voidance of unjustified first mover advantage</a:t>
            </a:r>
          </a:p>
          <a:p>
            <a:pPr lvl="1" defTabSz="914400">
              <a:lnSpc>
                <a:spcPct val="120000"/>
              </a:lnSpc>
              <a:spcBef>
                <a:spcPts val="0"/>
              </a:spcBef>
              <a:spcAft>
                <a:spcPts val="0"/>
              </a:spcAft>
              <a:buFont typeface="Wingdings" pitchFamily="2" charset="2"/>
              <a:buChar char="Ø"/>
              <a:defRPr/>
            </a:pPr>
            <a:r>
              <a:rPr lang="en-US" sz="2400" baseline="0" dirty="0" smtClean="0"/>
              <a:t>Provision of access products of reasonable quality</a:t>
            </a:r>
            <a:endParaRPr lang="en-GB" sz="2400" baseline="0" dirty="0" smtClean="0"/>
          </a:p>
          <a:p>
            <a:pPr lvl="1" defTabSz="914400">
              <a:lnSpc>
                <a:spcPct val="120000"/>
              </a:lnSpc>
              <a:spcBef>
                <a:spcPts val="0"/>
              </a:spcBef>
              <a:spcAft>
                <a:spcPts val="0"/>
              </a:spcAft>
              <a:buFont typeface="Wingdings" pitchFamily="2" charset="2"/>
              <a:buChar char="Ø"/>
              <a:defRPr/>
            </a:pPr>
            <a:r>
              <a:rPr lang="en-US" sz="2400" baseline="0" dirty="0" smtClean="0"/>
              <a:t>Provision of efficient wholesale switching processes</a:t>
            </a:r>
            <a:endParaRPr lang="en-GB" sz="2400" baseline="0" dirty="0" smtClean="0"/>
          </a:p>
          <a:p>
            <a:pPr marL="0" lvl="1" indent="342000" defTabSz="914400">
              <a:lnSpc>
                <a:spcPct val="100000"/>
              </a:lnSpc>
              <a:spcBef>
                <a:spcPts val="0"/>
              </a:spcBef>
              <a:spcAft>
                <a:spcPts val="1200"/>
              </a:spcAft>
              <a:buSzPct val="125000"/>
              <a:buFont typeface="Wingdings" charset="2"/>
              <a:buChar char="§"/>
              <a:defRPr/>
            </a:pPr>
            <a:endParaRPr lang="en-GB"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7</a:t>
            </a:fld>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186766" cy="762000"/>
          </a:xfrm>
        </p:spPr>
        <p:txBody>
          <a:bodyPr>
            <a:normAutofit/>
          </a:bodyPr>
          <a:lstStyle/>
          <a:p>
            <a:r>
              <a:rPr lang="en-GB" dirty="0" smtClean="0"/>
              <a:t>Level playing field</a:t>
            </a:r>
            <a:endParaRPr lang="en-GB" dirty="0"/>
          </a:p>
        </p:txBody>
      </p:sp>
      <p:sp>
        <p:nvSpPr>
          <p:cNvPr id="3" name="Content Placeholder 2"/>
          <p:cNvSpPr>
            <a:spLocks noGrp="1"/>
          </p:cNvSpPr>
          <p:nvPr>
            <p:ph idx="1"/>
          </p:nvPr>
        </p:nvSpPr>
        <p:spPr>
          <a:xfrm>
            <a:off x="500034" y="1785926"/>
            <a:ext cx="8429684" cy="3879173"/>
          </a:xfrm>
        </p:spPr>
        <p:txBody>
          <a:bodyPr/>
          <a:lstStyle/>
          <a:p>
            <a:pPr lvl="0" defTabSz="914400">
              <a:lnSpc>
                <a:spcPct val="100000"/>
              </a:lnSpc>
              <a:spcBef>
                <a:spcPts val="0"/>
              </a:spcBef>
              <a:spcAft>
                <a:spcPts val="1200"/>
              </a:spcAft>
              <a:defRPr/>
            </a:pPr>
            <a:r>
              <a:rPr lang="en-GB" baseline="0" dirty="0" smtClean="0"/>
              <a:t>NRAs should</a:t>
            </a:r>
          </a:p>
          <a:p>
            <a:pPr defTabSz="914400">
              <a:lnSpc>
                <a:spcPct val="120000"/>
              </a:lnSpc>
              <a:spcBef>
                <a:spcPts val="0"/>
              </a:spcBef>
              <a:buFont typeface="Wingdings" pitchFamily="2" charset="2"/>
              <a:buChar char="Ø"/>
              <a:defRPr/>
            </a:pPr>
            <a:r>
              <a:rPr lang="en-GB" sz="2400" i="1" baseline="0" dirty="0" smtClean="0"/>
              <a:t>Principle 1</a:t>
            </a:r>
            <a:r>
              <a:rPr lang="en-GB" sz="2400" baseline="0" dirty="0" smtClean="0"/>
              <a:t> ...impose a </a:t>
            </a:r>
            <a:r>
              <a:rPr lang="en-GB" sz="2400" b="1" baseline="0" dirty="0" smtClean="0"/>
              <a:t>general obligation of non-discrimination</a:t>
            </a:r>
          </a:p>
          <a:p>
            <a:pPr defTabSz="914400">
              <a:lnSpc>
                <a:spcPct val="120000"/>
              </a:lnSpc>
              <a:spcBef>
                <a:spcPts val="0"/>
              </a:spcBef>
              <a:buFont typeface="Wingdings" pitchFamily="2" charset="2"/>
              <a:buChar char="Ø"/>
              <a:defRPr/>
            </a:pPr>
            <a:r>
              <a:rPr lang="en-GB" sz="2400" i="1" baseline="0" dirty="0" smtClean="0"/>
              <a:t>Principle 2</a:t>
            </a:r>
            <a:r>
              <a:rPr lang="en-GB" sz="2400" baseline="0" dirty="0" smtClean="0"/>
              <a:t> ....clarify how the non-discrimination obligation is to be </a:t>
            </a:r>
            <a:r>
              <a:rPr lang="en-GB" sz="2400" b="1" baseline="0" dirty="0" smtClean="0"/>
              <a:t>interpreted on a case-by-case basis</a:t>
            </a:r>
          </a:p>
          <a:p>
            <a:pPr defTabSz="914400">
              <a:lnSpc>
                <a:spcPct val="120000"/>
              </a:lnSpc>
              <a:spcBef>
                <a:spcPts val="0"/>
              </a:spcBef>
              <a:buFont typeface="Wingdings" pitchFamily="2" charset="2"/>
              <a:buChar char="Ø"/>
              <a:defRPr/>
            </a:pPr>
            <a:r>
              <a:rPr lang="en-GB" sz="2400" i="1" baseline="0" dirty="0" smtClean="0"/>
              <a:t>Principle 3</a:t>
            </a:r>
            <a:r>
              <a:rPr lang="en-GB" sz="2400" baseline="0" dirty="0" smtClean="0"/>
              <a:t> ...whether or not to impose </a:t>
            </a:r>
            <a:r>
              <a:rPr lang="en-GB" sz="2400" b="1" baseline="0" dirty="0" smtClean="0"/>
              <a:t>equivalence</a:t>
            </a:r>
            <a:r>
              <a:rPr lang="en-GB" sz="2400" baseline="0" dirty="0" smtClean="0"/>
              <a:t>,..., the </a:t>
            </a:r>
            <a:r>
              <a:rPr lang="en-GB" sz="2400" b="1" baseline="0" dirty="0" smtClean="0"/>
              <a:t>exact form </a:t>
            </a:r>
            <a:r>
              <a:rPr lang="en-GB" sz="2400" baseline="0" dirty="0" smtClean="0"/>
              <a:t>of it, in light of the competition problems they have identified.</a:t>
            </a:r>
          </a:p>
          <a:p>
            <a:pPr defTabSz="914400">
              <a:lnSpc>
                <a:spcPct val="120000"/>
              </a:lnSpc>
              <a:spcBef>
                <a:spcPts val="0"/>
              </a:spcBef>
              <a:buFont typeface="Wingdings" pitchFamily="2" charset="2"/>
              <a:buChar char="Ø"/>
              <a:defRPr/>
            </a:pPr>
            <a:r>
              <a:rPr lang="en-GB" sz="2400" i="1" baseline="0" dirty="0" smtClean="0"/>
              <a:t>Principle 4</a:t>
            </a:r>
            <a:r>
              <a:rPr lang="en-GB" sz="2400" baseline="0" dirty="0" smtClean="0"/>
              <a:t>  ...imposing </a:t>
            </a:r>
            <a:r>
              <a:rPr lang="en-GB" sz="2400" b="1" baseline="0" dirty="0" smtClean="0"/>
              <a:t>functional separation </a:t>
            </a:r>
            <a:r>
              <a:rPr lang="en-GB" sz="2400" baseline="0" dirty="0" smtClean="0"/>
              <a:t>only when all other regulatory obligations have failed ....</a:t>
            </a:r>
          </a:p>
          <a:p>
            <a:pPr marL="0" lvl="1" indent="342000" defTabSz="914400">
              <a:lnSpc>
                <a:spcPct val="100000"/>
              </a:lnSpc>
              <a:spcBef>
                <a:spcPts val="0"/>
              </a:spcBef>
              <a:spcAft>
                <a:spcPts val="1200"/>
              </a:spcAft>
              <a:buSzPct val="125000"/>
              <a:buFont typeface="Wingdings" charset="2"/>
              <a:buChar char="§"/>
              <a:defRPr/>
            </a:pPr>
            <a:endParaRPr lang="en-GB"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8</a:t>
            </a:fld>
            <a:endParaRPr lang="fr-FR" dirty="0"/>
          </a:p>
        </p:txBody>
      </p:sp>
      <p:sp>
        <p:nvSpPr>
          <p:cNvPr id="5" name="TextBox 4"/>
          <p:cNvSpPr txBox="1"/>
          <p:nvPr/>
        </p:nvSpPr>
        <p:spPr>
          <a:xfrm>
            <a:off x="6072198" y="5757882"/>
            <a:ext cx="1733576" cy="457200"/>
          </a:xfrm>
          <a:prstGeom prst="rect">
            <a:avLst/>
          </a:prstGeom>
        </p:spPr>
        <p:txBody>
          <a:bodyPr vert="horz" wrap="none" lIns="91440" tIns="45720" rIns="91440" bIns="45720" rtlCol="0">
            <a:normAutofit/>
          </a:bodyPr>
          <a:lstStyle/>
          <a:p>
            <a:pPr marL="0" marR="0" indent="0" algn="l" defTabSz="457200" rtl="0" eaLnBrk="1" fontAlgn="auto" latinLnBrk="0" hangingPunct="1">
              <a:lnSpc>
                <a:spcPts val="2020"/>
              </a:lnSpc>
              <a:spcBef>
                <a:spcPct val="20000"/>
              </a:spcBef>
              <a:spcAft>
                <a:spcPts val="0"/>
              </a:spcAft>
              <a:buClrTx/>
              <a:buSzTx/>
              <a:buFont typeface="Arial"/>
              <a:buNone/>
              <a:tabLst/>
            </a:pPr>
            <a:r>
              <a:rPr kumimoji="0" lang="en-GB" sz="2000" b="0" i="1" u="none" strike="noStrike" kern="1200" cap="none" spc="-90" normalizeH="0" baseline="0" noProof="0" dirty="0" smtClean="0">
                <a:ln>
                  <a:noFill/>
                </a:ln>
                <a:solidFill>
                  <a:srgbClr val="18276E"/>
                </a:solidFill>
                <a:effectLst/>
                <a:uLnTx/>
                <a:uFillTx/>
                <a:latin typeface="Arial"/>
                <a:ea typeface="+mn-ea"/>
                <a:cs typeface="Arial"/>
              </a:rPr>
              <a:t>DISCUSSION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186766" cy="762000"/>
          </a:xfrm>
        </p:spPr>
        <p:txBody>
          <a:bodyPr>
            <a:normAutofit fontScale="90000"/>
          </a:bodyPr>
          <a:lstStyle/>
          <a:p>
            <a:r>
              <a:rPr lang="en-GB" dirty="0" smtClean="0"/>
              <a:t>Avoidance of unjustified first mover advantage</a:t>
            </a:r>
            <a:endParaRPr lang="en-GB" dirty="0"/>
          </a:p>
        </p:txBody>
      </p:sp>
      <p:sp>
        <p:nvSpPr>
          <p:cNvPr id="3" name="Content Placeholder 2"/>
          <p:cNvSpPr>
            <a:spLocks noGrp="1"/>
          </p:cNvSpPr>
          <p:nvPr>
            <p:ph idx="1"/>
          </p:nvPr>
        </p:nvSpPr>
        <p:spPr>
          <a:xfrm>
            <a:off x="500034" y="1785926"/>
            <a:ext cx="8429684" cy="3879173"/>
          </a:xfrm>
        </p:spPr>
        <p:txBody>
          <a:bodyPr/>
          <a:lstStyle/>
          <a:p>
            <a:pPr lvl="0" defTabSz="914400">
              <a:lnSpc>
                <a:spcPct val="100000"/>
              </a:lnSpc>
              <a:spcBef>
                <a:spcPts val="0"/>
              </a:spcBef>
              <a:spcAft>
                <a:spcPts val="1200"/>
              </a:spcAft>
              <a:defRPr/>
            </a:pPr>
            <a:r>
              <a:rPr lang="en-GB" baseline="0" dirty="0" smtClean="0"/>
              <a:t>NRAs should</a:t>
            </a:r>
          </a:p>
          <a:p>
            <a:pPr defTabSz="914400">
              <a:lnSpc>
                <a:spcPct val="120000"/>
              </a:lnSpc>
              <a:spcBef>
                <a:spcPts val="0"/>
              </a:spcBef>
              <a:buFont typeface="Wingdings" pitchFamily="2" charset="2"/>
              <a:buChar char="Ø"/>
              <a:defRPr/>
            </a:pPr>
            <a:r>
              <a:rPr lang="en-GB" sz="2400" i="1" baseline="0" dirty="0" smtClean="0"/>
              <a:t>Principle 5</a:t>
            </a:r>
            <a:r>
              <a:rPr lang="en-GB" sz="2400" baseline="0" dirty="0" smtClean="0"/>
              <a:t> ... (technical and economic) </a:t>
            </a:r>
            <a:r>
              <a:rPr lang="en-GB" sz="2400" b="1" baseline="0" dirty="0" err="1" smtClean="0"/>
              <a:t>replicability</a:t>
            </a:r>
            <a:r>
              <a:rPr lang="en-GB" sz="2400" baseline="0" dirty="0" smtClean="0"/>
              <a:t> of the new downstream services introduced by the SMP player</a:t>
            </a:r>
          </a:p>
          <a:p>
            <a:pPr defTabSz="914400">
              <a:lnSpc>
                <a:spcPct val="120000"/>
              </a:lnSpc>
              <a:spcBef>
                <a:spcPts val="0"/>
              </a:spcBef>
              <a:buFont typeface="Wingdings" pitchFamily="2" charset="2"/>
              <a:buChar char="Ø"/>
              <a:defRPr/>
            </a:pPr>
            <a:r>
              <a:rPr lang="en-GB" sz="2400" i="1" baseline="0" dirty="0" smtClean="0"/>
              <a:t>Principle 6</a:t>
            </a:r>
            <a:r>
              <a:rPr lang="en-GB" sz="2400" baseline="0" dirty="0" smtClean="0"/>
              <a:t> ... </a:t>
            </a:r>
            <a:r>
              <a:rPr lang="en-GB" sz="2400" b="1" baseline="0" dirty="0" smtClean="0"/>
              <a:t>timely availability </a:t>
            </a:r>
            <a:r>
              <a:rPr lang="en-GB" sz="2400" baseline="0" dirty="0" smtClean="0"/>
              <a:t>of relevant (technical) information according to lead times defined on a case-by-case basis</a:t>
            </a:r>
          </a:p>
          <a:p>
            <a:pPr defTabSz="914400">
              <a:lnSpc>
                <a:spcPct val="120000"/>
              </a:lnSpc>
              <a:spcBef>
                <a:spcPts val="0"/>
              </a:spcBef>
              <a:buFont typeface="Wingdings" pitchFamily="2" charset="2"/>
              <a:buChar char="Ø"/>
              <a:defRPr/>
            </a:pPr>
            <a:r>
              <a:rPr lang="en-GB" sz="2400" i="1" baseline="0" dirty="0" smtClean="0"/>
              <a:t>Principle 7</a:t>
            </a:r>
            <a:r>
              <a:rPr lang="en-GB" sz="2400" baseline="0" dirty="0" smtClean="0"/>
              <a:t> ...alternative operators... influence ...</a:t>
            </a:r>
            <a:r>
              <a:rPr lang="en-GB" sz="2400" b="1" baseline="0" dirty="0" smtClean="0"/>
              <a:t>characteristics</a:t>
            </a:r>
            <a:r>
              <a:rPr lang="en-GB" sz="2400" baseline="0" dirty="0" smtClean="0"/>
              <a:t> of new wholesale products...</a:t>
            </a:r>
          </a:p>
          <a:p>
            <a:pPr defTabSz="914400">
              <a:lnSpc>
                <a:spcPct val="120000"/>
              </a:lnSpc>
              <a:spcBef>
                <a:spcPts val="0"/>
              </a:spcBef>
              <a:buFont typeface="Wingdings" pitchFamily="2" charset="2"/>
              <a:buChar char="Ø"/>
              <a:defRPr/>
            </a:pPr>
            <a:r>
              <a:rPr lang="en-GB" sz="2400" baseline="0" dirty="0" smtClean="0"/>
              <a:t> </a:t>
            </a:r>
            <a:r>
              <a:rPr lang="en-GB" sz="2400" i="1" baseline="0" dirty="0" smtClean="0"/>
              <a:t>Principle 8</a:t>
            </a:r>
            <a:r>
              <a:rPr lang="en-GB" sz="2400" baseline="0" dirty="0" smtClean="0"/>
              <a:t> ...the SMP player in relation to lead times regarding the </a:t>
            </a:r>
            <a:r>
              <a:rPr lang="en-GB" sz="2400" b="1" baseline="0" dirty="0" smtClean="0"/>
              <a:t>removal of existing </a:t>
            </a:r>
            <a:r>
              <a:rPr lang="en-GB" sz="2400" baseline="0" dirty="0" smtClean="0"/>
              <a:t>wholesale inputs</a:t>
            </a:r>
          </a:p>
          <a:p>
            <a:pPr marL="0" lvl="1" indent="342000" defTabSz="914400">
              <a:lnSpc>
                <a:spcPct val="100000"/>
              </a:lnSpc>
              <a:spcBef>
                <a:spcPts val="0"/>
              </a:spcBef>
              <a:spcAft>
                <a:spcPts val="1200"/>
              </a:spcAft>
              <a:buSzPct val="125000"/>
              <a:buFont typeface="Wingdings" charset="2"/>
              <a:buChar char="§"/>
              <a:defRPr/>
            </a:pPr>
            <a:endParaRPr lang="en-GB" baseline="0" dirty="0" smtClean="0">
              <a:ea typeface="ＭＳ Ｐゴシック" charset="-128"/>
              <a:cs typeface="Arial"/>
            </a:endParaRPr>
          </a:p>
        </p:txBody>
      </p:sp>
      <p:sp>
        <p:nvSpPr>
          <p:cNvPr id="4" name="Slide Number Placeholder 3"/>
          <p:cNvSpPr>
            <a:spLocks noGrp="1"/>
          </p:cNvSpPr>
          <p:nvPr>
            <p:ph type="sldNum" sz="quarter" idx="10"/>
          </p:nvPr>
        </p:nvSpPr>
        <p:spPr/>
        <p:txBody>
          <a:bodyPr/>
          <a:lstStyle/>
          <a:p>
            <a:pPr>
              <a:defRPr/>
            </a:pPr>
            <a:fld id="{36C3F86A-A658-4321-87C5-8228527C05C7}" type="slidenum">
              <a:rPr lang="fr-FR" smtClean="0"/>
              <a:pPr>
                <a:defRPr/>
              </a:pPr>
              <a:t>9</a:t>
            </a:fld>
            <a:endParaRPr lang="fr-FR" dirty="0"/>
          </a:p>
        </p:txBody>
      </p:sp>
      <p:sp>
        <p:nvSpPr>
          <p:cNvPr id="5" name="TextBox 4"/>
          <p:cNvSpPr txBox="1"/>
          <p:nvPr/>
        </p:nvSpPr>
        <p:spPr>
          <a:xfrm>
            <a:off x="6357950" y="6015062"/>
            <a:ext cx="1733576" cy="457200"/>
          </a:xfrm>
          <a:prstGeom prst="rect">
            <a:avLst/>
          </a:prstGeom>
        </p:spPr>
        <p:txBody>
          <a:bodyPr vert="horz" wrap="none" lIns="91440" tIns="45720" rIns="91440" bIns="45720" rtlCol="0">
            <a:normAutofit/>
          </a:bodyPr>
          <a:lstStyle/>
          <a:p>
            <a:pPr marL="0" marR="0" indent="0" algn="l" defTabSz="457200" rtl="0" eaLnBrk="1" fontAlgn="auto" latinLnBrk="0" hangingPunct="1">
              <a:lnSpc>
                <a:spcPts val="2020"/>
              </a:lnSpc>
              <a:spcBef>
                <a:spcPct val="20000"/>
              </a:spcBef>
              <a:spcAft>
                <a:spcPts val="0"/>
              </a:spcAft>
              <a:buClrTx/>
              <a:buSzTx/>
              <a:buFont typeface="Arial"/>
              <a:buNone/>
              <a:tabLst/>
            </a:pPr>
            <a:r>
              <a:rPr kumimoji="0" lang="en-GB" sz="2000" b="0" i="1" u="none" strike="noStrike" kern="1200" cap="none" spc="-90" normalizeH="0" baseline="0" noProof="0" dirty="0" smtClean="0">
                <a:ln>
                  <a:noFill/>
                </a:ln>
                <a:solidFill>
                  <a:srgbClr val="18276E"/>
                </a:solidFill>
                <a:effectLst/>
                <a:uLnTx/>
                <a:uFillTx/>
                <a:latin typeface="Arial"/>
                <a:ea typeface="+mn-ea"/>
                <a:cs typeface="Arial"/>
              </a:rPr>
              <a:t>DISCUSSION</a:t>
            </a:r>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rmAutofit/>
      </a:bodyPr>
      <a:lstStyle>
        <a:defPPr marL="0" marR="0" indent="0" algn="l" defTabSz="457200" rtl="0" eaLnBrk="1" fontAlgn="auto" latinLnBrk="0" hangingPunct="1">
          <a:lnSpc>
            <a:spcPts val="2020"/>
          </a:lnSpc>
          <a:spcBef>
            <a:spcPct val="20000"/>
          </a:spcBef>
          <a:spcAft>
            <a:spcPts val="0"/>
          </a:spcAft>
          <a:buClrTx/>
          <a:buSzTx/>
          <a:buFont typeface="Arial"/>
          <a:buNone/>
          <a:tabLst/>
          <a:defRPr kumimoji="0" sz="2000" b="0" i="0" u="none" strike="noStrike" kern="1200" cap="none" spc="-90" normalizeH="0" baseline="0" noProof="0" dirty="0" smtClean="0">
            <a:ln>
              <a:noFill/>
            </a:ln>
            <a:solidFill>
              <a:srgbClr val="18276E"/>
            </a:solidFill>
            <a:effectLst/>
            <a:uLnTx/>
            <a:uFillTx/>
            <a:latin typeface="Arial"/>
            <a:ea typeface="+mn-ea"/>
            <a:cs typeface="Arial"/>
          </a:defRPr>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1402</TotalTime>
  <Words>1985</Words>
  <Application>Microsoft Office PowerPoint</Application>
  <PresentationFormat>On-screen Show (4:3)</PresentationFormat>
  <Paragraphs>194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Thème Office</vt:lpstr>
      <vt:lpstr>Slide 1</vt:lpstr>
      <vt:lpstr>Objectives of today</vt:lpstr>
      <vt:lpstr>Objectives for this presentation</vt:lpstr>
      <vt:lpstr>Scope of the review</vt:lpstr>
      <vt:lpstr>The review process</vt:lpstr>
      <vt:lpstr>High level principles on non-discrimination</vt:lpstr>
      <vt:lpstr>High level principles on non-discrimination (2)</vt:lpstr>
      <vt:lpstr>Level playing field</vt:lpstr>
      <vt:lpstr>Avoidance of unjustified first mover advantage</vt:lpstr>
      <vt:lpstr>Provision of products of reasonable quality</vt:lpstr>
      <vt:lpstr>Provision of efficient wholesale switching processes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 m</dc:creator>
  <cp:lastModifiedBy>lara.stoimenof</cp:lastModifiedBy>
  <cp:revision>170</cp:revision>
  <dcterms:created xsi:type="dcterms:W3CDTF">2010-05-17T12:36:00Z</dcterms:created>
  <dcterms:modified xsi:type="dcterms:W3CDTF">2012-03-13T12:53:50Z</dcterms:modified>
</cp:coreProperties>
</file>